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Lst>
  <p:sldSz cx="9144000" cy="5143500" type="screen16x9"/>
  <p:notesSz cx="6858000" cy="9144000"/>
  <p:embeddedFontLst>
    <p:embeddedFont>
      <p:font typeface="Calibri" panose="020F0502020204030204" pitchFamily="34" charset="0"/>
      <p:regular r:id="rId33"/>
      <p:bold r:id="rId34"/>
      <p:italic r:id="rId35"/>
      <p:boldItalic r:id="rId36"/>
    </p:embeddedFont>
    <p:embeddedFont>
      <p:font typeface="Lato" panose="020B0604020202020204" charset="0"/>
      <p:regular r:id="rId37"/>
      <p:bold r:id="rId38"/>
      <p:italic r:id="rId39"/>
      <p:boldItalic r:id="rId40"/>
    </p:embeddedFont>
    <p:embeddedFont>
      <p:font typeface="Lato Black" panose="020B0604020202020204" charset="0"/>
      <p:bold r:id="rId41"/>
      <p:boldItalic r:id="rId42"/>
    </p:embeddedFont>
    <p:embeddedFont>
      <p:font typeface="Open Sans" panose="020B0606030504020204" pitchFamily="34" charset="0"/>
      <p:regular r:id="rId43"/>
      <p:bold r:id="rId44"/>
      <p:italic r:id="rId45"/>
      <p:boldItalic r:id="rId46"/>
    </p:embeddedFont>
    <p:embeddedFont>
      <p:font typeface="Raleway" panose="020B0604020202020204"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83D6E7-8204-4B07-A6CF-F02D1BD8C4F6}">
  <a:tblStyle styleId="{6283D6E7-8204-4B07-A6CF-F02D1BD8C4F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E0BDAC6-9525-4F62-80E8-ABBF4BD75AB5}" styleName="Table_1">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cefc5e666f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cefc5e666f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de93da62ea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de93da62e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de93da62ea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de93da62ea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cefc5e666f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cefc5e666f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de93da62ea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de93da62ea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de93da62e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de93da62e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de7c0c0e65_2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de7c0c0e65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de7c0c0e65_2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de7c0c0e65_2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de7c0c0e65_2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de7c0c0e65_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e93da62ea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e93da62ea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cc68ea786a_0_4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cc68ea786a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de93da62ea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de93da62ea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de93da62ea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de93da62e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de7c0c0e65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de7c0c0e65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de93da62e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de93da62e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de93da62ea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de93da62ea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de7c0c0e65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de7c0c0e65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de7c0c0e65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de7c0c0e6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de7c0c0e65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de7c0c0e6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de93da62ea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de93da62e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cefc5e66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cefc5e66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cc68ea786a_0_6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cc68ea786a_0_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cefc5e666f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cefc5e666f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cf6d75fad5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cf6d75fad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e7c0c0e65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e7c0c0e65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cf6d75fad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cf6d75fad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de97b3400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de97b3400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cf7f745fe2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cf7f745fe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de7c0c0e65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de7c0c0e65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s://www.sciencedirect.com/science/article/pii/S2210670720307897"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hyperlink" Target="https://www.mdpi.com/2076-3417/10/21/7514" TargetMode="External"/><Relationship Id="rId4" Type="http://schemas.openxmlformats.org/officeDocument/2006/relationships/hyperlink" Target="https://ieeexplore.ieee.org/stamp/stamp.jsp?arnumber=9243478"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804150" y="2350725"/>
            <a:ext cx="7688100" cy="10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dk1"/>
                </a:solidFill>
              </a:rPr>
              <a:t>Social Distancing Detection </a:t>
            </a:r>
            <a:r>
              <a:rPr lang="en" sz="2800">
                <a:solidFill>
                  <a:schemeClr val="dk1"/>
                </a:solidFill>
              </a:rPr>
              <a:t>for Covid-19</a:t>
            </a:r>
            <a:r>
              <a:rPr lang="en" sz="3200">
                <a:solidFill>
                  <a:schemeClr val="dk1"/>
                </a:solidFill>
              </a:rPr>
              <a:t> using Deep Learning</a:t>
            </a:r>
            <a:endParaRPr sz="2800">
              <a:solidFill>
                <a:schemeClr val="dk1"/>
              </a:solidFill>
            </a:endParaRPr>
          </a:p>
        </p:txBody>
      </p:sp>
      <p:sp>
        <p:nvSpPr>
          <p:cNvPr id="87" name="Google Shape;87;p13"/>
          <p:cNvSpPr txBox="1">
            <a:spLocks noGrp="1"/>
          </p:cNvSpPr>
          <p:nvPr>
            <p:ph type="subTitle" idx="1"/>
          </p:nvPr>
        </p:nvSpPr>
        <p:spPr>
          <a:xfrm>
            <a:off x="804150" y="3601700"/>
            <a:ext cx="3168000" cy="123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b="1" u="sng" dirty="0">
                <a:solidFill>
                  <a:srgbClr val="000000"/>
                </a:solidFill>
                <a:latin typeface="Open Sans"/>
                <a:ea typeface="Open Sans"/>
                <a:cs typeface="Open Sans"/>
                <a:sym typeface="Open Sans"/>
              </a:rPr>
              <a:t>Submitted by:</a:t>
            </a:r>
            <a:endParaRPr sz="1500" b="1" u="sng" dirty="0">
              <a:solidFill>
                <a:srgbClr val="000000"/>
              </a:solidFill>
              <a:latin typeface="Open Sans"/>
              <a:ea typeface="Open Sans"/>
              <a:cs typeface="Open Sans"/>
              <a:sym typeface="Open Sans"/>
            </a:endParaRPr>
          </a:p>
          <a:p>
            <a:pPr marL="0" lvl="0" indent="0" algn="l" rtl="0">
              <a:spcBef>
                <a:spcPts val="0"/>
              </a:spcBef>
              <a:spcAft>
                <a:spcPts val="0"/>
              </a:spcAft>
              <a:buNone/>
            </a:pPr>
            <a:r>
              <a:rPr lang="en" sz="1700" b="1" dirty="0">
                <a:solidFill>
                  <a:schemeClr val="accent3"/>
                </a:solidFill>
                <a:latin typeface="Open Sans"/>
                <a:ea typeface="Open Sans"/>
                <a:cs typeface="Open Sans"/>
                <a:sym typeface="Open Sans"/>
              </a:rPr>
              <a:t>Divyanshi Bhojak(202IT007) Tarushi Jat(202IT029)</a:t>
            </a:r>
            <a:endParaRPr sz="1700" b="1" dirty="0">
              <a:solidFill>
                <a:schemeClr val="accent3"/>
              </a:solidFill>
              <a:latin typeface="Open Sans"/>
              <a:ea typeface="Open Sans"/>
              <a:cs typeface="Open Sans"/>
              <a:sym typeface="Open Sans"/>
            </a:endParaRPr>
          </a:p>
          <a:p>
            <a:pPr marL="0" lvl="0" indent="0" algn="l" rtl="0">
              <a:spcBef>
                <a:spcPts val="0"/>
              </a:spcBef>
              <a:spcAft>
                <a:spcPts val="0"/>
              </a:spcAft>
              <a:buClr>
                <a:srgbClr val="000000"/>
              </a:buClr>
              <a:buSzPts val="1700"/>
              <a:buFont typeface="Arial"/>
              <a:buNone/>
            </a:pPr>
            <a:endParaRPr sz="1500" b="1" dirty="0">
              <a:solidFill>
                <a:srgbClr val="B45F06"/>
              </a:solidFill>
              <a:latin typeface="Open Sans"/>
              <a:ea typeface="Open Sans"/>
              <a:cs typeface="Open Sans"/>
              <a:sym typeface="Open Sans"/>
            </a:endParaRPr>
          </a:p>
          <a:p>
            <a:pPr marL="0" lvl="0" indent="0" algn="r" rtl="0">
              <a:spcBef>
                <a:spcPts val="0"/>
              </a:spcBef>
              <a:spcAft>
                <a:spcPts val="0"/>
              </a:spcAft>
              <a:buNone/>
            </a:pPr>
            <a:endParaRPr dirty="0"/>
          </a:p>
        </p:txBody>
      </p:sp>
      <p:sp>
        <p:nvSpPr>
          <p:cNvPr id="88" name="Google Shape;88;p13"/>
          <p:cNvSpPr txBox="1"/>
          <p:nvPr/>
        </p:nvSpPr>
        <p:spPr>
          <a:xfrm>
            <a:off x="0" y="0"/>
            <a:ext cx="3000000" cy="346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050">
              <a:solidFill>
                <a:srgbClr val="333333"/>
              </a:solidFill>
              <a:highlight>
                <a:srgbClr val="F7F7F7"/>
              </a:highlight>
            </a:endParaRPr>
          </a:p>
        </p:txBody>
      </p:sp>
      <p:sp>
        <p:nvSpPr>
          <p:cNvPr id="89" name="Google Shape;89;p13"/>
          <p:cNvSpPr txBox="1"/>
          <p:nvPr/>
        </p:nvSpPr>
        <p:spPr>
          <a:xfrm>
            <a:off x="457200" y="180825"/>
            <a:ext cx="8382000" cy="7434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 sz="2800" b="1" i="0" u="none" strike="noStrike" cap="none">
                <a:solidFill>
                  <a:srgbClr val="888888"/>
                </a:solidFill>
                <a:latin typeface="Calibri"/>
                <a:ea typeface="Calibri"/>
                <a:cs typeface="Calibri"/>
                <a:sym typeface="Calibri"/>
              </a:rPr>
              <a:t>IT</a:t>
            </a:r>
            <a:r>
              <a:rPr lang="en" sz="2800" b="1">
                <a:solidFill>
                  <a:srgbClr val="888888"/>
                </a:solidFill>
                <a:latin typeface="Calibri"/>
                <a:ea typeface="Calibri"/>
                <a:cs typeface="Calibri"/>
                <a:sym typeface="Calibri"/>
              </a:rPr>
              <a:t>813</a:t>
            </a:r>
            <a:r>
              <a:rPr lang="en" sz="2800" b="1" i="0" u="none" strike="noStrike" cap="none">
                <a:solidFill>
                  <a:srgbClr val="888888"/>
                </a:solidFill>
                <a:latin typeface="Calibri"/>
                <a:ea typeface="Calibri"/>
                <a:cs typeface="Calibri"/>
                <a:sym typeface="Calibri"/>
              </a:rPr>
              <a:t> </a:t>
            </a:r>
            <a:r>
              <a:rPr lang="en" sz="2800" b="1">
                <a:solidFill>
                  <a:srgbClr val="888888"/>
                </a:solidFill>
                <a:latin typeface="Calibri"/>
                <a:ea typeface="Calibri"/>
                <a:cs typeface="Calibri"/>
                <a:sym typeface="Calibri"/>
              </a:rPr>
              <a:t>Computer Vision</a:t>
            </a:r>
            <a:r>
              <a:rPr lang="en" sz="2800" b="1" i="0" u="none" strike="noStrike" cap="none">
                <a:solidFill>
                  <a:srgbClr val="888888"/>
                </a:solidFill>
                <a:latin typeface="Calibri"/>
                <a:ea typeface="Calibri"/>
                <a:cs typeface="Calibri"/>
                <a:sym typeface="Calibri"/>
              </a:rPr>
              <a:t> -</a:t>
            </a:r>
            <a:r>
              <a:rPr lang="en" sz="2800" b="1">
                <a:solidFill>
                  <a:srgbClr val="888888"/>
                </a:solidFill>
                <a:latin typeface="Calibri"/>
                <a:ea typeface="Calibri"/>
                <a:cs typeface="Calibri"/>
                <a:sym typeface="Calibri"/>
              </a:rPr>
              <a:t> End Sem</a:t>
            </a:r>
            <a:r>
              <a:rPr lang="en" sz="2800" b="1" i="0" u="none" strike="noStrike" cap="none">
                <a:solidFill>
                  <a:srgbClr val="888888"/>
                </a:solidFill>
                <a:latin typeface="Calibri"/>
                <a:ea typeface="Calibri"/>
                <a:cs typeface="Calibri"/>
                <a:sym typeface="Calibri"/>
              </a:rPr>
              <a:t> Evaluation </a:t>
            </a:r>
            <a:endParaRPr sz="1400" b="0" i="0" u="none" strike="noStrike" cap="none">
              <a:solidFill>
                <a:srgbClr val="888888"/>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2800"/>
              <a:buFont typeface="Arial"/>
              <a:buNone/>
            </a:pPr>
            <a:r>
              <a:rPr lang="en" sz="2800" b="1" i="0" u="none" strike="noStrike" cap="none">
                <a:solidFill>
                  <a:srgbClr val="888888"/>
                </a:solidFill>
                <a:latin typeface="Calibri"/>
                <a:ea typeface="Calibri"/>
                <a:cs typeface="Calibri"/>
                <a:sym typeface="Calibri"/>
              </a:rPr>
              <a:t>[Feb-May 2021]</a:t>
            </a:r>
            <a:endParaRPr sz="2800" b="1" i="0" u="none" strike="noStrike" cap="none">
              <a:solidFill>
                <a:srgbClr val="888888"/>
              </a:solidFill>
              <a:latin typeface="Calibri"/>
              <a:ea typeface="Calibri"/>
              <a:cs typeface="Calibri"/>
              <a:sym typeface="Calibri"/>
            </a:endParaRPr>
          </a:p>
        </p:txBody>
      </p:sp>
      <p:pic>
        <p:nvPicPr>
          <p:cNvPr id="90" name="Google Shape;90;p13"/>
          <p:cNvPicPr preferRelativeResize="0"/>
          <p:nvPr/>
        </p:nvPicPr>
        <p:blipFill rotWithShape="1">
          <a:blip r:embed="rId3">
            <a:alphaModFix/>
          </a:blip>
          <a:srcRect l="14021" t="4168" r="17349" b="5021"/>
          <a:stretch/>
        </p:blipFill>
        <p:spPr>
          <a:xfrm>
            <a:off x="3837700" y="1036675"/>
            <a:ext cx="1704525" cy="1415450"/>
          </a:xfrm>
          <a:prstGeom prst="rect">
            <a:avLst/>
          </a:prstGeom>
          <a:noFill/>
          <a:ln w="9525" cap="flat" cmpd="sng">
            <a:solidFill>
              <a:srgbClr val="FFFFFF"/>
            </a:solidFill>
            <a:prstDash val="solid"/>
            <a:round/>
            <a:headEnd type="none" w="sm" len="sm"/>
            <a:tailEnd type="none" w="sm" len="sm"/>
          </a:ln>
        </p:spPr>
      </p:pic>
      <p:sp>
        <p:nvSpPr>
          <p:cNvPr id="91" name="Google Shape;91;p13"/>
          <p:cNvSpPr txBox="1">
            <a:spLocks noGrp="1"/>
          </p:cNvSpPr>
          <p:nvPr>
            <p:ph type="subTitle" idx="1"/>
          </p:nvPr>
        </p:nvSpPr>
        <p:spPr>
          <a:xfrm>
            <a:off x="5945775" y="3644450"/>
            <a:ext cx="2955600" cy="123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b="1" u="sng" dirty="0">
                <a:solidFill>
                  <a:srgbClr val="000000"/>
                </a:solidFill>
                <a:latin typeface="Open Sans"/>
                <a:ea typeface="Open Sans"/>
                <a:cs typeface="Open Sans"/>
                <a:sym typeface="Open Sans"/>
              </a:rPr>
              <a:t>Under the Supervision of:</a:t>
            </a:r>
            <a:r>
              <a:rPr lang="en" sz="1700" b="1" dirty="0">
                <a:solidFill>
                  <a:schemeClr val="accent3"/>
                </a:solidFill>
                <a:latin typeface="Open Sans"/>
                <a:ea typeface="Open Sans"/>
                <a:cs typeface="Open Sans"/>
                <a:sym typeface="Open Sans"/>
              </a:rPr>
              <a:t>	</a:t>
            </a:r>
            <a:endParaRPr sz="1700" b="1" dirty="0">
              <a:solidFill>
                <a:schemeClr val="accent3"/>
              </a:solidFill>
              <a:latin typeface="Open Sans"/>
              <a:ea typeface="Open Sans"/>
              <a:cs typeface="Open Sans"/>
              <a:sym typeface="Open Sans"/>
            </a:endParaRPr>
          </a:p>
          <a:p>
            <a:pPr marL="0" lvl="0" indent="0" algn="l" rtl="0">
              <a:spcBef>
                <a:spcPts val="0"/>
              </a:spcBef>
              <a:spcAft>
                <a:spcPts val="0"/>
              </a:spcAft>
              <a:buNone/>
            </a:pPr>
            <a:r>
              <a:rPr lang="en" sz="1700" b="1" dirty="0">
                <a:solidFill>
                  <a:schemeClr val="accent3"/>
                </a:solidFill>
                <a:latin typeface="Open Sans"/>
                <a:ea typeface="Open Sans"/>
                <a:cs typeface="Open Sans"/>
                <a:sym typeface="Open Sans"/>
              </a:rPr>
              <a:t>Mr. Dinesh Naik</a:t>
            </a:r>
            <a:endParaRPr sz="1700" b="1" dirty="0">
              <a:solidFill>
                <a:schemeClr val="accent3"/>
              </a:solidFill>
              <a:latin typeface="Open Sans"/>
              <a:ea typeface="Open Sans"/>
              <a:cs typeface="Open Sans"/>
              <a:sym typeface="Open Sans"/>
            </a:endParaRPr>
          </a:p>
          <a:p>
            <a:pPr marL="0" lvl="0" indent="0" algn="l" rtl="0">
              <a:spcBef>
                <a:spcPts val="0"/>
              </a:spcBef>
              <a:spcAft>
                <a:spcPts val="0"/>
              </a:spcAft>
              <a:buClr>
                <a:srgbClr val="000000"/>
              </a:buClr>
              <a:buSzPts val="1700"/>
              <a:buFont typeface="Arial"/>
              <a:buNone/>
            </a:pPr>
            <a:endParaRPr sz="1500" b="1" dirty="0">
              <a:solidFill>
                <a:srgbClr val="B45F06"/>
              </a:solidFill>
              <a:latin typeface="Open Sans"/>
              <a:ea typeface="Open Sans"/>
              <a:cs typeface="Open Sans"/>
              <a:sym typeface="Open Sans"/>
            </a:endParaRPr>
          </a:p>
          <a:p>
            <a:pPr marL="0" lvl="0" indent="0" algn="r"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6"/>
        <p:cNvGrpSpPr/>
        <p:nvPr/>
      </p:nvGrpSpPr>
      <p:grpSpPr>
        <a:xfrm>
          <a:off x="0" y="0"/>
          <a:ext cx="0" cy="0"/>
          <a:chOff x="0" y="0"/>
          <a:chExt cx="0" cy="0"/>
        </a:xfrm>
      </p:grpSpPr>
      <p:sp>
        <p:nvSpPr>
          <p:cNvPr id="167" name="Google Shape;167;p23"/>
          <p:cNvSpPr txBox="1">
            <a:spLocks noGrp="1"/>
          </p:cNvSpPr>
          <p:nvPr>
            <p:ph type="title"/>
          </p:nvPr>
        </p:nvSpPr>
        <p:spPr>
          <a:xfrm>
            <a:off x="729450" y="522375"/>
            <a:ext cx="7688700" cy="582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Lato"/>
                <a:ea typeface="Lato"/>
                <a:cs typeface="Lato"/>
                <a:sym typeface="Lato"/>
              </a:rPr>
              <a:t>Detailed Insight of our Project Work</a:t>
            </a:r>
            <a:endParaRPr>
              <a:latin typeface="Lato"/>
              <a:ea typeface="Lato"/>
              <a:cs typeface="Lato"/>
              <a:sym typeface="Lato"/>
            </a:endParaRPr>
          </a:p>
        </p:txBody>
      </p:sp>
      <p:sp>
        <p:nvSpPr>
          <p:cNvPr id="168" name="Google Shape;168;p23"/>
          <p:cNvSpPr txBox="1">
            <a:spLocks noGrp="1"/>
          </p:cNvSpPr>
          <p:nvPr>
            <p:ph type="body" idx="1"/>
          </p:nvPr>
        </p:nvSpPr>
        <p:spPr>
          <a:xfrm>
            <a:off x="729450" y="1406425"/>
            <a:ext cx="7688700" cy="35361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000000"/>
              </a:buClr>
              <a:buSzPts val="1800"/>
              <a:buChar char="●"/>
            </a:pPr>
            <a:r>
              <a:rPr lang="en" sz="1800" b="1">
                <a:solidFill>
                  <a:srgbClr val="000000"/>
                </a:solidFill>
              </a:rPr>
              <a:t>Task-1</a:t>
            </a:r>
            <a:r>
              <a:rPr lang="en" sz="1800">
                <a:solidFill>
                  <a:srgbClr val="000000"/>
                </a:solidFill>
              </a:rPr>
              <a:t>: Detecting objects </a:t>
            </a:r>
            <a:endParaRPr sz="1800">
              <a:solidFill>
                <a:srgbClr val="000000"/>
              </a:solidFill>
            </a:endParaRPr>
          </a:p>
          <a:p>
            <a:pPr marL="457200" lvl="0" indent="-342900" algn="l" rtl="0">
              <a:spcBef>
                <a:spcPts val="0"/>
              </a:spcBef>
              <a:spcAft>
                <a:spcPts val="0"/>
              </a:spcAft>
              <a:buClr>
                <a:srgbClr val="000000"/>
              </a:buClr>
              <a:buSzPts val="1800"/>
              <a:buChar char="●"/>
            </a:pPr>
            <a:r>
              <a:rPr lang="en" sz="1800" b="1">
                <a:solidFill>
                  <a:srgbClr val="000000"/>
                </a:solidFill>
              </a:rPr>
              <a:t>Task-2</a:t>
            </a:r>
            <a:r>
              <a:rPr lang="en" sz="1800">
                <a:solidFill>
                  <a:srgbClr val="000000"/>
                </a:solidFill>
              </a:rPr>
              <a:t>: Detecting objects of only people class in input frame.</a:t>
            </a:r>
            <a:endParaRPr sz="1800">
              <a:solidFill>
                <a:srgbClr val="000000"/>
              </a:solidFill>
            </a:endParaRPr>
          </a:p>
          <a:p>
            <a:pPr marL="457200" lvl="0" indent="-342900" algn="l" rtl="0">
              <a:spcBef>
                <a:spcPts val="0"/>
              </a:spcBef>
              <a:spcAft>
                <a:spcPts val="0"/>
              </a:spcAft>
              <a:buClr>
                <a:srgbClr val="000000"/>
              </a:buClr>
              <a:buSzPts val="1800"/>
              <a:buChar char="●"/>
            </a:pPr>
            <a:r>
              <a:rPr lang="en" sz="1800" b="1">
                <a:solidFill>
                  <a:srgbClr val="000000"/>
                </a:solidFill>
              </a:rPr>
              <a:t>Task-3</a:t>
            </a:r>
            <a:r>
              <a:rPr lang="en" sz="1800">
                <a:solidFill>
                  <a:srgbClr val="000000"/>
                </a:solidFill>
              </a:rPr>
              <a:t>: Perform perspective transformation. </a:t>
            </a:r>
            <a:endParaRPr sz="1800">
              <a:solidFill>
                <a:srgbClr val="000000"/>
              </a:solidFill>
            </a:endParaRPr>
          </a:p>
          <a:p>
            <a:pPr marL="457200" lvl="0" indent="-342900" algn="l" rtl="0">
              <a:spcBef>
                <a:spcPts val="0"/>
              </a:spcBef>
              <a:spcAft>
                <a:spcPts val="0"/>
              </a:spcAft>
              <a:buClr>
                <a:srgbClr val="000000"/>
              </a:buClr>
              <a:buSzPts val="1800"/>
              <a:buChar char="●"/>
            </a:pPr>
            <a:r>
              <a:rPr lang="en" sz="1800" b="1">
                <a:solidFill>
                  <a:srgbClr val="000000"/>
                </a:solidFill>
              </a:rPr>
              <a:t>Task-4</a:t>
            </a:r>
            <a:r>
              <a:rPr lang="en" sz="1800">
                <a:solidFill>
                  <a:srgbClr val="000000"/>
                </a:solidFill>
              </a:rPr>
              <a:t>: Get bird’s eye view.</a:t>
            </a:r>
            <a:endParaRPr sz="1800">
              <a:solidFill>
                <a:srgbClr val="000000"/>
              </a:solidFill>
            </a:endParaRPr>
          </a:p>
          <a:p>
            <a:pPr marL="457200" lvl="0" indent="-342900" algn="l" rtl="0">
              <a:spcBef>
                <a:spcPts val="0"/>
              </a:spcBef>
              <a:spcAft>
                <a:spcPts val="0"/>
              </a:spcAft>
              <a:buClr>
                <a:srgbClr val="000000"/>
              </a:buClr>
              <a:buSzPts val="1800"/>
              <a:buChar char="●"/>
            </a:pPr>
            <a:r>
              <a:rPr lang="en" sz="1800" b="1">
                <a:solidFill>
                  <a:srgbClr val="000000"/>
                </a:solidFill>
              </a:rPr>
              <a:t>Task-5</a:t>
            </a:r>
            <a:r>
              <a:rPr lang="en" sz="1800">
                <a:solidFill>
                  <a:srgbClr val="000000"/>
                </a:solidFill>
              </a:rPr>
              <a:t>: Measure distance between detected pedestrian using euclidean distance.</a:t>
            </a:r>
            <a:endParaRPr sz="1800">
              <a:solidFill>
                <a:srgbClr val="000000"/>
              </a:solidFill>
            </a:endParaRPr>
          </a:p>
          <a:p>
            <a:pPr marL="457200" lvl="0" indent="-342900" algn="l" rtl="0">
              <a:spcBef>
                <a:spcPts val="0"/>
              </a:spcBef>
              <a:spcAft>
                <a:spcPts val="0"/>
              </a:spcAft>
              <a:buClr>
                <a:srgbClr val="000000"/>
              </a:buClr>
              <a:buSzPts val="1800"/>
              <a:buChar char="●"/>
            </a:pPr>
            <a:r>
              <a:rPr lang="en" sz="1800" b="1">
                <a:solidFill>
                  <a:srgbClr val="000000"/>
                </a:solidFill>
              </a:rPr>
              <a:t>Task-6</a:t>
            </a:r>
            <a:r>
              <a:rPr lang="en" sz="1800">
                <a:solidFill>
                  <a:srgbClr val="000000"/>
                </a:solidFill>
              </a:rPr>
              <a:t>: Surrounding them with red or green bounding boxes.</a:t>
            </a:r>
            <a:endParaRPr sz="1800">
              <a:solidFill>
                <a:srgbClr val="000000"/>
              </a:solidFill>
            </a:endParaRPr>
          </a:p>
          <a:p>
            <a:pPr marL="457200" lvl="0" indent="-342900" algn="l" rtl="0">
              <a:spcBef>
                <a:spcPts val="0"/>
              </a:spcBef>
              <a:spcAft>
                <a:spcPts val="0"/>
              </a:spcAft>
              <a:buClr>
                <a:srgbClr val="000000"/>
              </a:buClr>
              <a:buSzPts val="1800"/>
              <a:buChar char="●"/>
            </a:pPr>
            <a:r>
              <a:rPr lang="en" sz="1800" b="1">
                <a:solidFill>
                  <a:srgbClr val="000000"/>
                </a:solidFill>
              </a:rPr>
              <a:t>Task-7</a:t>
            </a:r>
            <a:r>
              <a:rPr lang="en" sz="1800">
                <a:solidFill>
                  <a:srgbClr val="000000"/>
                </a:solidFill>
              </a:rPr>
              <a:t>: Counting Number of people who are safe and who are in danger. </a:t>
            </a:r>
            <a:endParaRPr sz="1800">
              <a:solidFill>
                <a:srgbClr val="000000"/>
              </a:solidFill>
            </a:endParaRPr>
          </a:p>
          <a:p>
            <a:pPr marL="457200" lvl="0" indent="-342900" algn="l" rtl="0">
              <a:spcBef>
                <a:spcPts val="0"/>
              </a:spcBef>
              <a:spcAft>
                <a:spcPts val="0"/>
              </a:spcAft>
              <a:buClr>
                <a:srgbClr val="000000"/>
              </a:buClr>
              <a:buSzPts val="1800"/>
              <a:buChar char="●"/>
            </a:pPr>
            <a:r>
              <a:rPr lang="en" sz="1800" b="1">
                <a:solidFill>
                  <a:srgbClr val="000000"/>
                </a:solidFill>
              </a:rPr>
              <a:t>Task 8</a:t>
            </a:r>
            <a:r>
              <a:rPr lang="en" sz="1800">
                <a:solidFill>
                  <a:srgbClr val="000000"/>
                </a:solidFill>
              </a:rPr>
              <a:t>: Violation Alert Email mechanism.</a:t>
            </a:r>
            <a:endParaRPr sz="1800">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4"/>
          <p:cNvSpPr txBox="1">
            <a:spLocks noGrp="1"/>
          </p:cNvSpPr>
          <p:nvPr>
            <p:ph type="title"/>
          </p:nvPr>
        </p:nvSpPr>
        <p:spPr>
          <a:xfrm>
            <a:off x="727650" y="5967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latin typeface="Lato"/>
                <a:ea typeface="Lato"/>
                <a:cs typeface="Lato"/>
                <a:sym typeface="Lato"/>
              </a:rPr>
              <a:t>People Class Detection</a:t>
            </a:r>
            <a:endParaRPr sz="2500">
              <a:latin typeface="Lato"/>
              <a:ea typeface="Lato"/>
              <a:cs typeface="Lato"/>
              <a:sym typeface="Lato"/>
            </a:endParaRPr>
          </a:p>
        </p:txBody>
      </p:sp>
      <p:sp>
        <p:nvSpPr>
          <p:cNvPr id="174" name="Google Shape;174;p24"/>
          <p:cNvSpPr txBox="1">
            <a:spLocks noGrp="1"/>
          </p:cNvSpPr>
          <p:nvPr>
            <p:ph type="body" idx="1"/>
          </p:nvPr>
        </p:nvSpPr>
        <p:spPr>
          <a:xfrm>
            <a:off x="729450" y="1443800"/>
            <a:ext cx="7688700" cy="3271200"/>
          </a:xfrm>
          <a:prstGeom prst="rect">
            <a:avLst/>
          </a:prstGeom>
        </p:spPr>
        <p:txBody>
          <a:bodyPr spcFirstLastPara="1" wrap="square" lIns="91425" tIns="91425" rIns="91425" bIns="91425" anchor="t" anchorCtr="0">
            <a:normAutofit fontScale="92500"/>
          </a:bodyPr>
          <a:lstStyle/>
          <a:p>
            <a:pPr marL="457200" lvl="0" indent="-336550" algn="just" rtl="0">
              <a:spcBef>
                <a:spcPts val="0"/>
              </a:spcBef>
              <a:spcAft>
                <a:spcPts val="0"/>
              </a:spcAft>
              <a:buClr>
                <a:srgbClr val="000000"/>
              </a:buClr>
              <a:buSzPts val="1700"/>
              <a:buChar char="●"/>
            </a:pPr>
            <a:r>
              <a:rPr lang="en" sz="1700">
                <a:solidFill>
                  <a:srgbClr val="000000"/>
                </a:solidFill>
              </a:rPr>
              <a:t>The next phase is people class detection and unique ID assignment for each individual.</a:t>
            </a:r>
            <a:endParaRPr sz="1700">
              <a:solidFill>
                <a:srgbClr val="000000"/>
              </a:solidFill>
            </a:endParaRPr>
          </a:p>
          <a:p>
            <a:pPr marL="457200" lvl="0" indent="-336550" algn="just" rtl="0">
              <a:spcBef>
                <a:spcPts val="1000"/>
              </a:spcBef>
              <a:spcAft>
                <a:spcPts val="0"/>
              </a:spcAft>
              <a:buClr>
                <a:srgbClr val="000000"/>
              </a:buClr>
              <a:buSzPts val="1700"/>
              <a:buChar char="●"/>
            </a:pPr>
            <a:r>
              <a:rPr lang="en" sz="1700">
                <a:solidFill>
                  <a:srgbClr val="000000"/>
                </a:solidFill>
              </a:rPr>
              <a:t>From the inputted dataset and pre-recorded video our aim was  to detect only pedestrians in the frame and other object classes are ignored in this application. </a:t>
            </a:r>
            <a:endParaRPr sz="1700">
              <a:solidFill>
                <a:srgbClr val="000000"/>
              </a:solidFill>
            </a:endParaRPr>
          </a:p>
          <a:p>
            <a:pPr marL="457200" lvl="0" indent="-336550" algn="just" rtl="0">
              <a:spcBef>
                <a:spcPts val="1000"/>
              </a:spcBef>
              <a:spcAft>
                <a:spcPts val="0"/>
              </a:spcAft>
              <a:buClr>
                <a:srgbClr val="000000"/>
              </a:buClr>
              <a:buSzPts val="1700"/>
              <a:buChar char="●"/>
            </a:pPr>
            <a:r>
              <a:rPr lang="en" sz="1700">
                <a:solidFill>
                  <a:srgbClr val="000000"/>
                </a:solidFill>
              </a:rPr>
              <a:t>Consequently, after unique pedestrian detection in the frame bounding boxes will be created around each pedestrian</a:t>
            </a:r>
            <a:endParaRPr sz="1700">
              <a:solidFill>
                <a:srgbClr val="000000"/>
              </a:solidFill>
            </a:endParaRPr>
          </a:p>
          <a:p>
            <a:pPr marL="457200" lvl="0" indent="-336550" algn="just" rtl="0">
              <a:spcBef>
                <a:spcPts val="1000"/>
              </a:spcBef>
              <a:spcAft>
                <a:spcPts val="0"/>
              </a:spcAft>
              <a:buClr>
                <a:srgbClr val="000000"/>
              </a:buClr>
              <a:buSzPts val="1700"/>
              <a:buChar char="●"/>
            </a:pPr>
            <a:r>
              <a:rPr lang="en" sz="1700">
                <a:solidFill>
                  <a:srgbClr val="000000"/>
                </a:solidFill>
              </a:rPr>
              <a:t>Hence, the bounding box best fits for each detected pedestrian can be drawn in the image, and this data of detected pedestrians will later used for distance estimation. </a:t>
            </a:r>
            <a:endParaRPr sz="1500">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5"/>
          <p:cNvSpPr txBox="1">
            <a:spLocks noGrp="1"/>
          </p:cNvSpPr>
          <p:nvPr>
            <p:ph type="title"/>
          </p:nvPr>
        </p:nvSpPr>
        <p:spPr>
          <a:xfrm>
            <a:off x="727650" y="596750"/>
            <a:ext cx="76887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640">
                <a:latin typeface="Lato"/>
                <a:ea typeface="Lato"/>
                <a:cs typeface="Lato"/>
                <a:sym typeface="Lato"/>
              </a:rPr>
              <a:t>People Class Detection</a:t>
            </a:r>
            <a:endParaRPr sz="2640">
              <a:latin typeface="Lato"/>
              <a:ea typeface="Lato"/>
              <a:cs typeface="Lato"/>
              <a:sym typeface="Lato"/>
            </a:endParaRPr>
          </a:p>
        </p:txBody>
      </p:sp>
      <p:pic>
        <p:nvPicPr>
          <p:cNvPr id="180" name="Google Shape;180;p25"/>
          <p:cNvPicPr preferRelativeResize="0"/>
          <p:nvPr/>
        </p:nvPicPr>
        <p:blipFill>
          <a:blip r:embed="rId3">
            <a:alphaModFix/>
          </a:blip>
          <a:stretch>
            <a:fillRect/>
          </a:stretch>
        </p:blipFill>
        <p:spPr>
          <a:xfrm>
            <a:off x="4888700" y="1572500"/>
            <a:ext cx="4062576" cy="2823400"/>
          </a:xfrm>
          <a:prstGeom prst="rect">
            <a:avLst/>
          </a:prstGeom>
          <a:noFill/>
          <a:ln w="19050" cap="flat" cmpd="sng">
            <a:solidFill>
              <a:schemeClr val="dk2"/>
            </a:solidFill>
            <a:prstDash val="solid"/>
            <a:round/>
            <a:headEnd type="none" w="sm" len="sm"/>
            <a:tailEnd type="none" w="sm" len="sm"/>
          </a:ln>
        </p:spPr>
      </p:pic>
      <p:pic>
        <p:nvPicPr>
          <p:cNvPr id="181" name="Google Shape;181;p25"/>
          <p:cNvPicPr preferRelativeResize="0"/>
          <p:nvPr/>
        </p:nvPicPr>
        <p:blipFill rotWithShape="1">
          <a:blip r:embed="rId4">
            <a:alphaModFix/>
          </a:blip>
          <a:srcRect b="12640"/>
          <a:stretch/>
        </p:blipFill>
        <p:spPr>
          <a:xfrm>
            <a:off x="376275" y="1572500"/>
            <a:ext cx="4308700" cy="2823400"/>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5"/>
        <p:cNvGrpSpPr/>
        <p:nvPr/>
      </p:nvGrpSpPr>
      <p:grpSpPr>
        <a:xfrm>
          <a:off x="0" y="0"/>
          <a:ext cx="0" cy="0"/>
          <a:chOff x="0" y="0"/>
          <a:chExt cx="0" cy="0"/>
        </a:xfrm>
      </p:grpSpPr>
      <p:sp>
        <p:nvSpPr>
          <p:cNvPr id="186" name="Google Shape;186;p26"/>
          <p:cNvSpPr txBox="1">
            <a:spLocks noGrp="1"/>
          </p:cNvSpPr>
          <p:nvPr>
            <p:ph type="title"/>
          </p:nvPr>
        </p:nvSpPr>
        <p:spPr>
          <a:xfrm>
            <a:off x="760575" y="425400"/>
            <a:ext cx="7309200" cy="636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Camera Perspective Transformation - Top View</a:t>
            </a:r>
            <a:endParaRPr/>
          </a:p>
        </p:txBody>
      </p:sp>
      <p:sp>
        <p:nvSpPr>
          <p:cNvPr id="187" name="Google Shape;187;p26"/>
          <p:cNvSpPr txBox="1">
            <a:spLocks noGrp="1"/>
          </p:cNvSpPr>
          <p:nvPr>
            <p:ph type="body" idx="1"/>
          </p:nvPr>
        </p:nvSpPr>
        <p:spPr>
          <a:xfrm>
            <a:off x="476975" y="1469575"/>
            <a:ext cx="8211600" cy="2926200"/>
          </a:xfrm>
          <a:prstGeom prst="rect">
            <a:avLst/>
          </a:prstGeom>
        </p:spPr>
        <p:txBody>
          <a:bodyPr spcFirstLastPara="1" wrap="square" lIns="91425" tIns="91425" rIns="91425" bIns="91425" anchor="t" anchorCtr="0">
            <a:noAutofit/>
          </a:bodyPr>
          <a:lstStyle/>
          <a:p>
            <a:pPr marL="457200" lvl="0" indent="-336550" algn="just" rtl="0">
              <a:spcBef>
                <a:spcPts val="0"/>
              </a:spcBef>
              <a:spcAft>
                <a:spcPts val="0"/>
              </a:spcAft>
              <a:buClr>
                <a:srgbClr val="000000"/>
              </a:buClr>
              <a:buSzPts val="1700"/>
              <a:buChar char="●"/>
            </a:pPr>
            <a:r>
              <a:rPr lang="en" sz="1700">
                <a:solidFill>
                  <a:srgbClr val="000000"/>
                </a:solidFill>
              </a:rPr>
              <a:t>Since our goal is to detect whether people are having enough distance between them or not, the </a:t>
            </a:r>
            <a:r>
              <a:rPr lang="en" sz="1700" i="1">
                <a:solidFill>
                  <a:srgbClr val="000000"/>
                </a:solidFill>
              </a:rPr>
              <a:t>first step</a:t>
            </a:r>
            <a:r>
              <a:rPr lang="en" sz="1700">
                <a:solidFill>
                  <a:srgbClr val="000000"/>
                </a:solidFill>
              </a:rPr>
              <a:t> is to transform perspective of </a:t>
            </a:r>
            <a:r>
              <a:rPr lang="en" sz="1700" b="1" i="1">
                <a:solidFill>
                  <a:srgbClr val="000000"/>
                </a:solidFill>
              </a:rPr>
              <a:t>input frame view</a:t>
            </a:r>
            <a:r>
              <a:rPr lang="en" sz="1700">
                <a:solidFill>
                  <a:srgbClr val="000000"/>
                </a:solidFill>
              </a:rPr>
              <a:t> to a top-down view.</a:t>
            </a:r>
            <a:endParaRPr sz="1700">
              <a:solidFill>
                <a:srgbClr val="000000"/>
              </a:solidFill>
            </a:endParaRPr>
          </a:p>
          <a:p>
            <a:pPr marL="457200" lvl="0" indent="-336550" algn="just" rtl="0">
              <a:spcBef>
                <a:spcPts val="0"/>
              </a:spcBef>
              <a:spcAft>
                <a:spcPts val="0"/>
              </a:spcAft>
              <a:buClr>
                <a:srgbClr val="000000"/>
              </a:buClr>
              <a:buSzPts val="1700"/>
              <a:buChar char="●"/>
            </a:pPr>
            <a:r>
              <a:rPr lang="en" sz="1700">
                <a:solidFill>
                  <a:srgbClr val="000000"/>
                </a:solidFill>
              </a:rPr>
              <a:t>In camera perspective transformation, we selected </a:t>
            </a:r>
            <a:r>
              <a:rPr lang="en" sz="1700" b="1" i="1">
                <a:solidFill>
                  <a:srgbClr val="000000"/>
                </a:solidFill>
              </a:rPr>
              <a:t>four coordinates</a:t>
            </a:r>
            <a:r>
              <a:rPr lang="en" sz="1700">
                <a:solidFill>
                  <a:srgbClr val="000000"/>
                </a:solidFill>
              </a:rPr>
              <a:t> as shown in the first image.</a:t>
            </a:r>
            <a:endParaRPr sz="1700">
              <a:solidFill>
                <a:srgbClr val="000000"/>
              </a:solidFill>
            </a:endParaRPr>
          </a:p>
          <a:p>
            <a:pPr marL="457200" lvl="0" indent="-336550" algn="just" rtl="0">
              <a:spcBef>
                <a:spcPts val="0"/>
              </a:spcBef>
              <a:spcAft>
                <a:spcPts val="0"/>
              </a:spcAft>
              <a:buClr>
                <a:srgbClr val="000000"/>
              </a:buClr>
              <a:buSzPts val="1700"/>
              <a:buChar char="●"/>
            </a:pPr>
            <a:r>
              <a:rPr lang="en" sz="1700">
                <a:solidFill>
                  <a:srgbClr val="000000"/>
                </a:solidFill>
              </a:rPr>
              <a:t>Then using </a:t>
            </a:r>
            <a:r>
              <a:rPr lang="en" sz="1700" b="1" i="1">
                <a:solidFill>
                  <a:srgbClr val="000000"/>
                </a:solidFill>
              </a:rPr>
              <a:t>warpPerspective</a:t>
            </a:r>
            <a:r>
              <a:rPr lang="en" sz="1700">
                <a:solidFill>
                  <a:srgbClr val="000000"/>
                </a:solidFill>
              </a:rPr>
              <a:t> library, we transform the frame into </a:t>
            </a:r>
            <a:r>
              <a:rPr lang="en" sz="1700" b="1" i="1">
                <a:solidFill>
                  <a:srgbClr val="000000"/>
                </a:solidFill>
              </a:rPr>
              <a:t>top view</a:t>
            </a:r>
            <a:r>
              <a:rPr lang="en" sz="1700">
                <a:solidFill>
                  <a:srgbClr val="000000"/>
                </a:solidFill>
              </a:rPr>
              <a:t> as shown in the second image. </a:t>
            </a:r>
            <a:endParaRPr sz="1700">
              <a:solidFill>
                <a:srgbClr val="000000"/>
              </a:solidFill>
            </a:endParaRPr>
          </a:p>
          <a:p>
            <a:pPr marL="457200" lvl="0" indent="-336550" algn="just" rtl="0">
              <a:spcBef>
                <a:spcPts val="0"/>
              </a:spcBef>
              <a:spcAft>
                <a:spcPts val="0"/>
              </a:spcAft>
              <a:buClr>
                <a:srgbClr val="000000"/>
              </a:buClr>
              <a:buSzPts val="1700"/>
              <a:buChar char="●"/>
            </a:pPr>
            <a:r>
              <a:rPr lang="en" sz="1700" i="1">
                <a:solidFill>
                  <a:srgbClr val="000000"/>
                </a:solidFill>
              </a:rPr>
              <a:t>Then</a:t>
            </a:r>
            <a:r>
              <a:rPr lang="en" sz="1700">
                <a:solidFill>
                  <a:srgbClr val="000000"/>
                </a:solidFill>
              </a:rPr>
              <a:t> further, in each frame every person will be assumed to be standing on the same flat plane and the distance will be measured.</a:t>
            </a:r>
            <a:endParaRPr sz="1700">
              <a:solidFill>
                <a:srgbClr val="000000"/>
              </a:solidFill>
            </a:endParaRPr>
          </a:p>
          <a:p>
            <a:pPr marL="0" lvl="0" indent="0" algn="l" rtl="0">
              <a:spcBef>
                <a:spcPts val="1200"/>
              </a:spcBef>
              <a:spcAft>
                <a:spcPts val="12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7"/>
          <p:cNvSpPr txBox="1">
            <a:spLocks noGrp="1"/>
          </p:cNvSpPr>
          <p:nvPr>
            <p:ph type="title"/>
          </p:nvPr>
        </p:nvSpPr>
        <p:spPr>
          <a:xfrm>
            <a:off x="679075" y="0"/>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Camera Perspective Transformation - Top View</a:t>
            </a:r>
            <a:endParaRPr/>
          </a:p>
        </p:txBody>
      </p:sp>
      <p:pic>
        <p:nvPicPr>
          <p:cNvPr id="193" name="Google Shape;193;p27"/>
          <p:cNvPicPr preferRelativeResize="0"/>
          <p:nvPr/>
        </p:nvPicPr>
        <p:blipFill rotWithShape="1">
          <a:blip r:embed="rId3">
            <a:alphaModFix/>
          </a:blip>
          <a:srcRect l="5426" t="2765" r="843" b="5659"/>
          <a:stretch/>
        </p:blipFill>
        <p:spPr>
          <a:xfrm>
            <a:off x="83675" y="587225"/>
            <a:ext cx="2956574" cy="2144025"/>
          </a:xfrm>
          <a:prstGeom prst="rect">
            <a:avLst/>
          </a:prstGeom>
          <a:noFill/>
          <a:ln w="28575" cap="flat" cmpd="sng">
            <a:solidFill>
              <a:srgbClr val="000000"/>
            </a:solidFill>
            <a:prstDash val="solid"/>
            <a:round/>
            <a:headEnd type="none" w="sm" len="sm"/>
            <a:tailEnd type="none" w="sm" len="sm"/>
          </a:ln>
        </p:spPr>
      </p:pic>
      <p:pic>
        <p:nvPicPr>
          <p:cNvPr id="194" name="Google Shape;194;p27"/>
          <p:cNvPicPr preferRelativeResize="0"/>
          <p:nvPr/>
        </p:nvPicPr>
        <p:blipFill rotWithShape="1">
          <a:blip r:embed="rId4">
            <a:alphaModFix/>
          </a:blip>
          <a:srcRect l="8075" t="58371" r="4618" b="4132"/>
          <a:stretch/>
        </p:blipFill>
        <p:spPr>
          <a:xfrm>
            <a:off x="83675" y="2850850"/>
            <a:ext cx="2956574" cy="2144026"/>
          </a:xfrm>
          <a:prstGeom prst="rect">
            <a:avLst/>
          </a:prstGeom>
          <a:noFill/>
          <a:ln w="28575" cap="flat" cmpd="sng">
            <a:solidFill>
              <a:srgbClr val="000000"/>
            </a:solidFill>
            <a:prstDash val="solid"/>
            <a:round/>
            <a:headEnd type="none" w="sm" len="sm"/>
            <a:tailEnd type="none" w="sm" len="sm"/>
          </a:ln>
        </p:spPr>
      </p:pic>
      <p:pic>
        <p:nvPicPr>
          <p:cNvPr id="195" name="Google Shape;195;p27"/>
          <p:cNvPicPr preferRelativeResize="0"/>
          <p:nvPr/>
        </p:nvPicPr>
        <p:blipFill rotWithShape="1">
          <a:blip r:embed="rId5">
            <a:alphaModFix/>
          </a:blip>
          <a:srcRect l="4450" t="2246" r="861" b="3777"/>
          <a:stretch/>
        </p:blipFill>
        <p:spPr>
          <a:xfrm>
            <a:off x="3136600" y="587225"/>
            <a:ext cx="2870799" cy="2144025"/>
          </a:xfrm>
          <a:prstGeom prst="rect">
            <a:avLst/>
          </a:prstGeom>
          <a:noFill/>
          <a:ln w="19050" cap="flat" cmpd="sng">
            <a:solidFill>
              <a:srgbClr val="000000"/>
            </a:solidFill>
            <a:prstDash val="solid"/>
            <a:round/>
            <a:headEnd type="none" w="sm" len="sm"/>
            <a:tailEnd type="none" w="sm" len="sm"/>
          </a:ln>
        </p:spPr>
      </p:pic>
      <p:pic>
        <p:nvPicPr>
          <p:cNvPr id="196" name="Google Shape;196;p27"/>
          <p:cNvPicPr preferRelativeResize="0"/>
          <p:nvPr/>
        </p:nvPicPr>
        <p:blipFill rotWithShape="1">
          <a:blip r:embed="rId6">
            <a:alphaModFix/>
          </a:blip>
          <a:srcRect l="5629" t="2232" r="1786" b="5534"/>
          <a:stretch/>
        </p:blipFill>
        <p:spPr>
          <a:xfrm>
            <a:off x="6103750" y="587225"/>
            <a:ext cx="2956575" cy="2144025"/>
          </a:xfrm>
          <a:prstGeom prst="rect">
            <a:avLst/>
          </a:prstGeom>
          <a:noFill/>
          <a:ln w="19050" cap="flat" cmpd="sng">
            <a:solidFill>
              <a:srgbClr val="000000"/>
            </a:solidFill>
            <a:prstDash val="solid"/>
            <a:round/>
            <a:headEnd type="none" w="sm" len="sm"/>
            <a:tailEnd type="none" w="sm" len="sm"/>
          </a:ln>
        </p:spPr>
      </p:pic>
      <p:pic>
        <p:nvPicPr>
          <p:cNvPr id="197" name="Google Shape;197;p27"/>
          <p:cNvPicPr preferRelativeResize="0"/>
          <p:nvPr/>
        </p:nvPicPr>
        <p:blipFill>
          <a:blip r:embed="rId7">
            <a:alphaModFix/>
          </a:blip>
          <a:stretch>
            <a:fillRect/>
          </a:stretch>
        </p:blipFill>
        <p:spPr>
          <a:xfrm>
            <a:off x="3136600" y="2850850"/>
            <a:ext cx="2870800" cy="2212901"/>
          </a:xfrm>
          <a:prstGeom prst="rect">
            <a:avLst/>
          </a:prstGeom>
          <a:noFill/>
          <a:ln w="19050" cap="flat" cmpd="sng">
            <a:solidFill>
              <a:srgbClr val="000000"/>
            </a:solidFill>
            <a:prstDash val="solid"/>
            <a:round/>
            <a:headEnd type="none" w="sm" len="sm"/>
            <a:tailEnd type="none" w="sm" len="sm"/>
          </a:ln>
        </p:spPr>
      </p:pic>
      <p:pic>
        <p:nvPicPr>
          <p:cNvPr id="198" name="Google Shape;198;p27"/>
          <p:cNvPicPr preferRelativeResize="0"/>
          <p:nvPr/>
        </p:nvPicPr>
        <p:blipFill>
          <a:blip r:embed="rId8">
            <a:alphaModFix/>
          </a:blip>
          <a:stretch>
            <a:fillRect/>
          </a:stretch>
        </p:blipFill>
        <p:spPr>
          <a:xfrm>
            <a:off x="6103750" y="2850850"/>
            <a:ext cx="2956574" cy="2212901"/>
          </a:xfrm>
          <a:prstGeom prst="rect">
            <a:avLst/>
          </a:prstGeom>
          <a:noFill/>
          <a:ln w="19050" cap="flat" cmpd="sng">
            <a:solidFill>
              <a:srgbClr val="000000"/>
            </a:solidFill>
            <a:prstDash val="solid"/>
            <a:round/>
            <a:headEnd type="none" w="sm" len="sm"/>
            <a:tailEnd type="none" w="sm" len="sm"/>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8"/>
          <p:cNvSpPr txBox="1">
            <a:spLocks noGrp="1"/>
          </p:cNvSpPr>
          <p:nvPr>
            <p:ph type="title"/>
          </p:nvPr>
        </p:nvSpPr>
        <p:spPr>
          <a:xfrm>
            <a:off x="729450" y="580100"/>
            <a:ext cx="7688700" cy="541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Bird’s Eye View</a:t>
            </a:r>
            <a:endParaRPr/>
          </a:p>
        </p:txBody>
      </p:sp>
      <p:sp>
        <p:nvSpPr>
          <p:cNvPr id="204" name="Google Shape;204;p28"/>
          <p:cNvSpPr txBox="1">
            <a:spLocks noGrp="1"/>
          </p:cNvSpPr>
          <p:nvPr>
            <p:ph type="body" idx="1"/>
          </p:nvPr>
        </p:nvSpPr>
        <p:spPr>
          <a:xfrm>
            <a:off x="729450" y="1585600"/>
            <a:ext cx="7688700" cy="2874600"/>
          </a:xfrm>
          <a:prstGeom prst="rect">
            <a:avLst/>
          </a:prstGeom>
        </p:spPr>
        <p:txBody>
          <a:bodyPr spcFirstLastPara="1" wrap="square" lIns="91425" tIns="91425" rIns="91425" bIns="91425" anchor="t" anchorCtr="0">
            <a:noAutofit/>
          </a:bodyPr>
          <a:lstStyle/>
          <a:p>
            <a:pPr marL="457200" lvl="0" indent="-336550" algn="just" rtl="0">
              <a:spcBef>
                <a:spcPts val="0"/>
              </a:spcBef>
              <a:spcAft>
                <a:spcPts val="0"/>
              </a:spcAft>
              <a:buClr>
                <a:srgbClr val="000000"/>
              </a:buClr>
              <a:buSzPts val="1700"/>
              <a:buChar char="●"/>
            </a:pPr>
            <a:r>
              <a:rPr lang="en" sz="1700">
                <a:solidFill>
                  <a:srgbClr val="000000"/>
                </a:solidFill>
              </a:rPr>
              <a:t>The perspective transformation is important to calculate the real world distances in the frame.</a:t>
            </a:r>
            <a:endParaRPr sz="1700">
              <a:solidFill>
                <a:srgbClr val="000000"/>
              </a:solidFill>
            </a:endParaRPr>
          </a:p>
          <a:p>
            <a:pPr marL="457200" lvl="0" indent="-336550" algn="just" rtl="0">
              <a:spcBef>
                <a:spcPts val="0"/>
              </a:spcBef>
              <a:spcAft>
                <a:spcPts val="0"/>
              </a:spcAft>
              <a:buClr>
                <a:srgbClr val="000000"/>
              </a:buClr>
              <a:buSzPts val="1700"/>
              <a:buChar char="●"/>
            </a:pPr>
            <a:r>
              <a:rPr lang="en" sz="1700">
                <a:solidFill>
                  <a:srgbClr val="000000"/>
                </a:solidFill>
              </a:rPr>
              <a:t>After this transformation, the position in the top-down view is estimated based on the bottom-center point of the bounding box  for each pedestrian.</a:t>
            </a:r>
            <a:endParaRPr sz="1700">
              <a:solidFill>
                <a:srgbClr val="000000"/>
              </a:solidFill>
            </a:endParaRPr>
          </a:p>
          <a:p>
            <a:pPr marL="457200" lvl="0" indent="-336550" algn="just" rtl="0">
              <a:spcBef>
                <a:spcPts val="0"/>
              </a:spcBef>
              <a:spcAft>
                <a:spcPts val="0"/>
              </a:spcAft>
              <a:buClr>
                <a:srgbClr val="000000"/>
              </a:buClr>
              <a:buSzPts val="1700"/>
              <a:buChar char="●"/>
            </a:pPr>
            <a:r>
              <a:rPr lang="en" sz="1700">
                <a:solidFill>
                  <a:srgbClr val="000000"/>
                </a:solidFill>
              </a:rPr>
              <a:t>Then getting a bird's eye view by localizing pedestrian video from a top-down perspective in the region of interest.</a:t>
            </a:r>
            <a:endParaRPr sz="1700">
              <a:solidFill>
                <a:srgbClr val="000000"/>
              </a:solidFill>
            </a:endParaRPr>
          </a:p>
          <a:p>
            <a:pPr marL="457200" lvl="0" indent="-336550" algn="just" rtl="0">
              <a:spcBef>
                <a:spcPts val="0"/>
              </a:spcBef>
              <a:spcAft>
                <a:spcPts val="0"/>
              </a:spcAft>
              <a:buClr>
                <a:srgbClr val="000000"/>
              </a:buClr>
              <a:buSzPts val="1700"/>
              <a:buChar char="●"/>
            </a:pPr>
            <a:r>
              <a:rPr lang="en" sz="1700">
                <a:solidFill>
                  <a:srgbClr val="000000"/>
                </a:solidFill>
              </a:rPr>
              <a:t>This bird's eye view then has the property of points being equidistant no matter where they are. All it needs is a multiplier that maps the distance between two points in pixels to distance.</a:t>
            </a:r>
            <a:endParaRPr sz="1700">
              <a:solidFill>
                <a:srgbClr val="000000"/>
              </a:solidFill>
            </a:endParaRPr>
          </a:p>
          <a:p>
            <a:pPr marL="457200" lvl="0" indent="0" algn="just" rtl="0">
              <a:spcBef>
                <a:spcPts val="0"/>
              </a:spcBef>
              <a:spcAft>
                <a:spcPts val="0"/>
              </a:spcAft>
              <a:buNone/>
            </a:pPr>
            <a:endParaRPr sz="1250">
              <a:solidFill>
                <a:srgbClr val="000000"/>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9"/>
          <p:cNvSpPr txBox="1">
            <a:spLocks noGrp="1"/>
          </p:cNvSpPr>
          <p:nvPr>
            <p:ph type="title"/>
          </p:nvPr>
        </p:nvSpPr>
        <p:spPr>
          <a:xfrm>
            <a:off x="536100" y="0"/>
            <a:ext cx="76887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latin typeface="Lato"/>
                <a:ea typeface="Lato"/>
                <a:cs typeface="Lato"/>
                <a:sym typeface="Lato"/>
              </a:rPr>
              <a:t>Bird’s Eye View of videos</a:t>
            </a:r>
            <a:endParaRPr sz="2500">
              <a:latin typeface="Lato"/>
              <a:ea typeface="Lato"/>
              <a:cs typeface="Lato"/>
              <a:sym typeface="Lato"/>
            </a:endParaRPr>
          </a:p>
        </p:txBody>
      </p:sp>
      <p:pic>
        <p:nvPicPr>
          <p:cNvPr id="210" name="Google Shape;210;p29"/>
          <p:cNvPicPr preferRelativeResize="0"/>
          <p:nvPr/>
        </p:nvPicPr>
        <p:blipFill rotWithShape="1">
          <a:blip r:embed="rId3">
            <a:alphaModFix/>
          </a:blip>
          <a:srcRect l="8475" t="3749" b="4338"/>
          <a:stretch/>
        </p:blipFill>
        <p:spPr>
          <a:xfrm>
            <a:off x="79750" y="510125"/>
            <a:ext cx="2230200" cy="4164875"/>
          </a:xfrm>
          <a:prstGeom prst="rect">
            <a:avLst/>
          </a:prstGeom>
          <a:noFill/>
          <a:ln>
            <a:noFill/>
          </a:ln>
        </p:spPr>
      </p:pic>
      <p:pic>
        <p:nvPicPr>
          <p:cNvPr id="211" name="Google Shape;211;p29"/>
          <p:cNvPicPr preferRelativeResize="0"/>
          <p:nvPr/>
        </p:nvPicPr>
        <p:blipFill rotWithShape="1">
          <a:blip r:embed="rId4">
            <a:alphaModFix/>
          </a:blip>
          <a:srcRect l="8332" t="1970" b="3752"/>
          <a:stretch/>
        </p:blipFill>
        <p:spPr>
          <a:xfrm>
            <a:off x="2372400" y="479625"/>
            <a:ext cx="2022150" cy="4225875"/>
          </a:xfrm>
          <a:prstGeom prst="rect">
            <a:avLst/>
          </a:prstGeom>
          <a:noFill/>
          <a:ln>
            <a:noFill/>
          </a:ln>
        </p:spPr>
      </p:pic>
      <p:pic>
        <p:nvPicPr>
          <p:cNvPr id="212" name="Google Shape;212;p29"/>
          <p:cNvPicPr preferRelativeResize="0"/>
          <p:nvPr/>
        </p:nvPicPr>
        <p:blipFill rotWithShape="1">
          <a:blip r:embed="rId5">
            <a:alphaModFix/>
          </a:blip>
          <a:srcRect l="9414" t="3218" r="1514" b="3749"/>
          <a:stretch/>
        </p:blipFill>
        <p:spPr>
          <a:xfrm>
            <a:off x="6808100" y="449125"/>
            <a:ext cx="2230200" cy="4225875"/>
          </a:xfrm>
          <a:prstGeom prst="rect">
            <a:avLst/>
          </a:prstGeom>
          <a:noFill/>
          <a:ln>
            <a:noFill/>
          </a:ln>
        </p:spPr>
      </p:pic>
      <p:pic>
        <p:nvPicPr>
          <p:cNvPr id="213" name="Google Shape;213;p29"/>
          <p:cNvPicPr preferRelativeResize="0"/>
          <p:nvPr/>
        </p:nvPicPr>
        <p:blipFill rotWithShape="1">
          <a:blip r:embed="rId6">
            <a:alphaModFix/>
          </a:blip>
          <a:srcRect l="7695" t="1253" r="1880" b="3779"/>
          <a:stretch/>
        </p:blipFill>
        <p:spPr>
          <a:xfrm>
            <a:off x="4485575" y="449125"/>
            <a:ext cx="2183000" cy="4225875"/>
          </a:xfrm>
          <a:prstGeom prst="rect">
            <a:avLst/>
          </a:prstGeom>
          <a:noFill/>
          <a:ln>
            <a:noFill/>
          </a:ln>
        </p:spPr>
      </p:pic>
      <p:sp>
        <p:nvSpPr>
          <p:cNvPr id="214" name="Google Shape;214;p29"/>
          <p:cNvSpPr txBox="1"/>
          <p:nvPr/>
        </p:nvSpPr>
        <p:spPr>
          <a:xfrm>
            <a:off x="434325" y="4675000"/>
            <a:ext cx="15210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chemeClr val="dk1"/>
                </a:solidFill>
                <a:latin typeface="Lato"/>
                <a:ea typeface="Lato"/>
                <a:cs typeface="Lato"/>
                <a:sym typeface="Lato"/>
              </a:rPr>
              <a:t>Towncenter</a:t>
            </a:r>
            <a:endParaRPr sz="1600" b="1">
              <a:solidFill>
                <a:schemeClr val="dk1"/>
              </a:solidFill>
              <a:latin typeface="Lato"/>
              <a:ea typeface="Lato"/>
              <a:cs typeface="Lato"/>
              <a:sym typeface="Lato"/>
            </a:endParaRPr>
          </a:p>
        </p:txBody>
      </p:sp>
      <p:sp>
        <p:nvSpPr>
          <p:cNvPr id="215" name="Google Shape;215;p29"/>
          <p:cNvSpPr txBox="1"/>
          <p:nvPr/>
        </p:nvSpPr>
        <p:spPr>
          <a:xfrm>
            <a:off x="2550387" y="4682800"/>
            <a:ext cx="16662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chemeClr val="dk1"/>
                </a:solidFill>
                <a:latin typeface="Lato"/>
                <a:ea typeface="Lato"/>
                <a:cs typeface="Lato"/>
                <a:sym typeface="Lato"/>
              </a:rPr>
              <a:t>StudentVideo</a:t>
            </a:r>
            <a:endParaRPr sz="1500" b="1">
              <a:solidFill>
                <a:schemeClr val="dk1"/>
              </a:solidFill>
              <a:latin typeface="Lato"/>
              <a:ea typeface="Lato"/>
              <a:cs typeface="Lato"/>
              <a:sym typeface="Lato"/>
            </a:endParaRPr>
          </a:p>
        </p:txBody>
      </p:sp>
      <p:sp>
        <p:nvSpPr>
          <p:cNvPr id="216" name="Google Shape;216;p29"/>
          <p:cNvSpPr txBox="1"/>
          <p:nvPr/>
        </p:nvSpPr>
        <p:spPr>
          <a:xfrm>
            <a:off x="4950888" y="4690450"/>
            <a:ext cx="1392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Lato"/>
                <a:ea typeface="Lato"/>
                <a:cs typeface="Lato"/>
                <a:sym typeface="Lato"/>
              </a:rPr>
              <a:t>MOT20</a:t>
            </a:r>
            <a:endParaRPr b="1">
              <a:solidFill>
                <a:schemeClr val="dk1"/>
              </a:solidFill>
              <a:latin typeface="Lato"/>
              <a:ea typeface="Lato"/>
              <a:cs typeface="Lato"/>
              <a:sym typeface="Lato"/>
            </a:endParaRPr>
          </a:p>
        </p:txBody>
      </p:sp>
      <p:sp>
        <p:nvSpPr>
          <p:cNvPr id="217" name="Google Shape;217;p29"/>
          <p:cNvSpPr txBox="1"/>
          <p:nvPr/>
        </p:nvSpPr>
        <p:spPr>
          <a:xfrm>
            <a:off x="6808112" y="4601700"/>
            <a:ext cx="22302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chemeClr val="dk1"/>
                </a:solidFill>
                <a:latin typeface="Lato"/>
                <a:ea typeface="Lato"/>
                <a:cs typeface="Lato"/>
                <a:sym typeface="Lato"/>
              </a:rPr>
              <a:t>PedestrianWalking</a:t>
            </a:r>
            <a:endParaRPr sz="1600" b="1">
              <a:solidFill>
                <a:schemeClr val="dk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0"/>
          <p:cNvSpPr txBox="1">
            <a:spLocks noGrp="1"/>
          </p:cNvSpPr>
          <p:nvPr>
            <p:ph type="title"/>
          </p:nvPr>
        </p:nvSpPr>
        <p:spPr>
          <a:xfrm>
            <a:off x="613450" y="532300"/>
            <a:ext cx="7688700" cy="5352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sz="2000">
                <a:solidFill>
                  <a:srgbClr val="000000"/>
                </a:solidFill>
              </a:rPr>
              <a:t>Bounding Box generation </a:t>
            </a:r>
            <a:endParaRPr sz="3400"/>
          </a:p>
        </p:txBody>
      </p:sp>
      <p:sp>
        <p:nvSpPr>
          <p:cNvPr id="223" name="Google Shape;223;p30"/>
          <p:cNvSpPr txBox="1">
            <a:spLocks noGrp="1"/>
          </p:cNvSpPr>
          <p:nvPr>
            <p:ph type="body" idx="1"/>
          </p:nvPr>
        </p:nvSpPr>
        <p:spPr>
          <a:xfrm>
            <a:off x="729450" y="1534025"/>
            <a:ext cx="7688700" cy="28059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solidFill>
                  <a:srgbClr val="000000"/>
                </a:solidFill>
              </a:rPr>
              <a:t>After the distance estimation between the pedestrians, then we will generated colored bounding boxes.</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red and green color bounding boxes will be generated based on the distance estimation.</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Depending on the preset minimum precautionary distance if the distance between any two non complaint pairs of pedestrians is less than acceptable distance will be indicated with a red bounding box for those pedestrians that serve as precautionary warnings.</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And when the maintain the safe and acceptable distance then bounding box will be depicted by green color.</a:t>
            </a:r>
            <a:endParaRPr sz="1600">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1"/>
          <p:cNvSpPr txBox="1"/>
          <p:nvPr/>
        </p:nvSpPr>
        <p:spPr>
          <a:xfrm>
            <a:off x="1429825" y="2140650"/>
            <a:ext cx="15210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chemeClr val="dk1"/>
                </a:solidFill>
                <a:latin typeface="Lato"/>
                <a:ea typeface="Lato"/>
                <a:cs typeface="Lato"/>
                <a:sym typeface="Lato"/>
              </a:rPr>
              <a:t>Towncenter</a:t>
            </a:r>
            <a:endParaRPr sz="1600" b="1">
              <a:solidFill>
                <a:schemeClr val="dk1"/>
              </a:solidFill>
              <a:latin typeface="Lato"/>
              <a:ea typeface="Lato"/>
              <a:cs typeface="Lato"/>
              <a:sym typeface="Lato"/>
            </a:endParaRPr>
          </a:p>
        </p:txBody>
      </p:sp>
      <p:sp>
        <p:nvSpPr>
          <p:cNvPr id="229" name="Google Shape;229;p31"/>
          <p:cNvSpPr txBox="1"/>
          <p:nvPr/>
        </p:nvSpPr>
        <p:spPr>
          <a:xfrm>
            <a:off x="5884925" y="2148450"/>
            <a:ext cx="15210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chemeClr val="dk1"/>
                </a:solidFill>
                <a:latin typeface="Lato"/>
                <a:ea typeface="Lato"/>
                <a:cs typeface="Lato"/>
                <a:sym typeface="Lato"/>
              </a:rPr>
              <a:t>StudentVideo</a:t>
            </a:r>
            <a:endParaRPr sz="1600" b="1">
              <a:solidFill>
                <a:schemeClr val="dk1"/>
              </a:solidFill>
              <a:latin typeface="Lato"/>
              <a:ea typeface="Lato"/>
              <a:cs typeface="Lato"/>
              <a:sym typeface="Lato"/>
            </a:endParaRPr>
          </a:p>
        </p:txBody>
      </p:sp>
      <p:pic>
        <p:nvPicPr>
          <p:cNvPr id="230" name="Google Shape;230;p31"/>
          <p:cNvPicPr preferRelativeResize="0"/>
          <p:nvPr/>
        </p:nvPicPr>
        <p:blipFill rotWithShape="1">
          <a:blip r:embed="rId3">
            <a:alphaModFix/>
          </a:blip>
          <a:srcRect l="35212" t="7950" r="2772" b="9144"/>
          <a:stretch/>
        </p:blipFill>
        <p:spPr>
          <a:xfrm>
            <a:off x="4928775" y="106325"/>
            <a:ext cx="3809175" cy="2035902"/>
          </a:xfrm>
          <a:prstGeom prst="rect">
            <a:avLst/>
          </a:prstGeom>
          <a:noFill/>
          <a:ln w="19050" cap="flat" cmpd="sng">
            <a:solidFill>
              <a:schemeClr val="dk2"/>
            </a:solidFill>
            <a:prstDash val="solid"/>
            <a:round/>
            <a:headEnd type="none" w="sm" len="sm"/>
            <a:tailEnd type="none" w="sm" len="sm"/>
          </a:ln>
        </p:spPr>
      </p:pic>
      <p:sp>
        <p:nvSpPr>
          <p:cNvPr id="231" name="Google Shape;231;p31"/>
          <p:cNvSpPr txBox="1"/>
          <p:nvPr/>
        </p:nvSpPr>
        <p:spPr>
          <a:xfrm>
            <a:off x="1187662" y="4676250"/>
            <a:ext cx="22302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chemeClr val="dk1"/>
                </a:solidFill>
                <a:latin typeface="Lato"/>
                <a:ea typeface="Lato"/>
                <a:cs typeface="Lato"/>
                <a:sym typeface="Lato"/>
              </a:rPr>
              <a:t>PedestrianWalking</a:t>
            </a:r>
            <a:endParaRPr sz="1600" b="1">
              <a:solidFill>
                <a:schemeClr val="dk1"/>
              </a:solidFill>
              <a:latin typeface="Lato"/>
              <a:ea typeface="Lato"/>
              <a:cs typeface="Lato"/>
              <a:sym typeface="Lato"/>
            </a:endParaRPr>
          </a:p>
        </p:txBody>
      </p:sp>
      <p:sp>
        <p:nvSpPr>
          <p:cNvPr id="232" name="Google Shape;232;p31"/>
          <p:cNvSpPr txBox="1"/>
          <p:nvPr/>
        </p:nvSpPr>
        <p:spPr>
          <a:xfrm>
            <a:off x="5800312" y="4601700"/>
            <a:ext cx="22302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chemeClr val="dk1"/>
                </a:solidFill>
                <a:latin typeface="Lato"/>
                <a:ea typeface="Lato"/>
                <a:cs typeface="Lato"/>
                <a:sym typeface="Lato"/>
              </a:rPr>
              <a:t>MOT20</a:t>
            </a:r>
            <a:endParaRPr sz="1600" b="1">
              <a:solidFill>
                <a:schemeClr val="dk1"/>
              </a:solidFill>
              <a:latin typeface="Lato"/>
              <a:ea typeface="Lato"/>
              <a:cs typeface="Lato"/>
              <a:sym typeface="Lato"/>
            </a:endParaRPr>
          </a:p>
        </p:txBody>
      </p:sp>
      <p:pic>
        <p:nvPicPr>
          <p:cNvPr id="233" name="Google Shape;233;p31"/>
          <p:cNvPicPr preferRelativeResize="0"/>
          <p:nvPr/>
        </p:nvPicPr>
        <p:blipFill rotWithShape="1">
          <a:blip r:embed="rId4">
            <a:alphaModFix/>
          </a:blip>
          <a:srcRect l="34798" t="8562" b="8304"/>
          <a:stretch/>
        </p:blipFill>
        <p:spPr>
          <a:xfrm>
            <a:off x="522638" y="2641050"/>
            <a:ext cx="3678224" cy="1965899"/>
          </a:xfrm>
          <a:prstGeom prst="rect">
            <a:avLst/>
          </a:prstGeom>
          <a:noFill/>
          <a:ln w="19050" cap="flat" cmpd="sng">
            <a:solidFill>
              <a:schemeClr val="dk2"/>
            </a:solidFill>
            <a:prstDash val="solid"/>
            <a:round/>
            <a:headEnd type="none" w="sm" len="sm"/>
            <a:tailEnd type="none" w="sm" len="sm"/>
          </a:ln>
        </p:spPr>
      </p:pic>
      <p:pic>
        <p:nvPicPr>
          <p:cNvPr id="234" name="Google Shape;234;p31"/>
          <p:cNvPicPr preferRelativeResize="0"/>
          <p:nvPr/>
        </p:nvPicPr>
        <p:blipFill rotWithShape="1">
          <a:blip r:embed="rId5">
            <a:alphaModFix/>
          </a:blip>
          <a:srcRect l="35405" t="10272" r="455" b="8906"/>
          <a:stretch/>
        </p:blipFill>
        <p:spPr>
          <a:xfrm>
            <a:off x="4928775" y="2633676"/>
            <a:ext cx="3809182" cy="1965900"/>
          </a:xfrm>
          <a:prstGeom prst="rect">
            <a:avLst/>
          </a:prstGeom>
          <a:noFill/>
          <a:ln w="19050" cap="flat" cmpd="sng">
            <a:solidFill>
              <a:schemeClr val="dk2"/>
            </a:solidFill>
            <a:prstDash val="solid"/>
            <a:round/>
            <a:headEnd type="none" w="sm" len="sm"/>
            <a:tailEnd type="none" w="sm" len="sm"/>
          </a:ln>
        </p:spPr>
      </p:pic>
      <p:pic>
        <p:nvPicPr>
          <p:cNvPr id="235" name="Google Shape;235;p31"/>
          <p:cNvPicPr preferRelativeResize="0"/>
          <p:nvPr/>
        </p:nvPicPr>
        <p:blipFill rotWithShape="1">
          <a:blip r:embed="rId6">
            <a:alphaModFix/>
          </a:blip>
          <a:srcRect l="35338" t="5403" r="583" b="5873"/>
          <a:stretch/>
        </p:blipFill>
        <p:spPr>
          <a:xfrm>
            <a:off x="522650" y="105450"/>
            <a:ext cx="3678199" cy="1965900"/>
          </a:xfrm>
          <a:prstGeom prst="rect">
            <a:avLst/>
          </a:prstGeom>
          <a:noFill/>
          <a:ln w="19050" cap="flat" cmpd="sng">
            <a:solidFill>
              <a:srgbClr val="000000"/>
            </a:solidFill>
            <a:prstDash val="solid"/>
            <a:round/>
            <a:headEnd type="none" w="sm" len="sm"/>
            <a:tailEnd type="none" w="sm" len="sm"/>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2"/>
          <p:cNvSpPr txBox="1">
            <a:spLocks noGrp="1"/>
          </p:cNvSpPr>
          <p:nvPr>
            <p:ph type="title"/>
          </p:nvPr>
        </p:nvSpPr>
        <p:spPr>
          <a:xfrm>
            <a:off x="727650" y="519400"/>
            <a:ext cx="7688700" cy="5352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sz="2000">
                <a:solidFill>
                  <a:srgbClr val="000000"/>
                </a:solidFill>
              </a:rPr>
              <a:t>Distance Estimation between Pedestrians</a:t>
            </a:r>
            <a:endParaRPr sz="3400"/>
          </a:p>
        </p:txBody>
      </p:sp>
      <p:sp>
        <p:nvSpPr>
          <p:cNvPr id="241" name="Google Shape;241;p32"/>
          <p:cNvSpPr txBox="1">
            <a:spLocks noGrp="1"/>
          </p:cNvSpPr>
          <p:nvPr>
            <p:ph type="body" idx="1"/>
          </p:nvPr>
        </p:nvSpPr>
        <p:spPr>
          <a:xfrm>
            <a:off x="729450" y="1637150"/>
            <a:ext cx="7688700" cy="2702700"/>
          </a:xfrm>
          <a:prstGeom prst="rect">
            <a:avLst/>
          </a:prstGeom>
        </p:spPr>
        <p:txBody>
          <a:bodyPr spcFirstLastPara="1" wrap="square" lIns="91425" tIns="91425" rIns="91425" bIns="91425" anchor="t" anchorCtr="0">
            <a:normAutofit fontScale="62500" lnSpcReduction="20000"/>
          </a:bodyPr>
          <a:lstStyle/>
          <a:p>
            <a:pPr marL="457200" lvl="0" indent="-352238" algn="just" rtl="0">
              <a:spcBef>
                <a:spcPts val="0"/>
              </a:spcBef>
              <a:spcAft>
                <a:spcPts val="0"/>
              </a:spcAft>
              <a:buClr>
                <a:srgbClr val="000000"/>
              </a:buClr>
              <a:buSzPct val="100000"/>
              <a:buChar char="●"/>
            </a:pPr>
            <a:r>
              <a:rPr lang="en" sz="3115">
                <a:solidFill>
                  <a:srgbClr val="000000"/>
                </a:solidFill>
              </a:rPr>
              <a:t>After the perspective transformation, the location for each pedestrian can be estimated to correspond to the number of pixels in earlier generated bird’s eye view.</a:t>
            </a:r>
            <a:endParaRPr sz="3115">
              <a:solidFill>
                <a:srgbClr val="000000"/>
              </a:solidFill>
            </a:endParaRPr>
          </a:p>
          <a:p>
            <a:pPr marL="457200" lvl="0" indent="-352238" algn="just" rtl="0">
              <a:spcBef>
                <a:spcPts val="0"/>
              </a:spcBef>
              <a:spcAft>
                <a:spcPts val="0"/>
              </a:spcAft>
              <a:buClr>
                <a:srgbClr val="000000"/>
              </a:buClr>
              <a:buSzPct val="100000"/>
              <a:buChar char="●"/>
            </a:pPr>
            <a:r>
              <a:rPr lang="en" sz="3115">
                <a:solidFill>
                  <a:srgbClr val="000000"/>
                </a:solidFill>
              </a:rPr>
              <a:t>Then distance is estimated between two non-complaint pairs of pedestrians using euclidean distance.</a:t>
            </a:r>
            <a:endParaRPr sz="3115">
              <a:solidFill>
                <a:srgbClr val="000000"/>
              </a:solidFill>
            </a:endParaRPr>
          </a:p>
          <a:p>
            <a:pPr marL="457200" lvl="0" indent="-352238" algn="just" rtl="0">
              <a:spcBef>
                <a:spcPts val="0"/>
              </a:spcBef>
              <a:spcAft>
                <a:spcPts val="0"/>
              </a:spcAft>
              <a:buClr>
                <a:srgbClr val="000000"/>
              </a:buClr>
              <a:buSzPct val="100000"/>
              <a:buChar char="●"/>
            </a:pPr>
            <a:r>
              <a:rPr lang="en" sz="3115">
                <a:solidFill>
                  <a:srgbClr val="000000"/>
                </a:solidFill>
              </a:rPr>
              <a:t>Given the position of two pedestrians in an image as (x1, y1) and (x2, y2) respectively, the d distance between the two pedestrians.</a:t>
            </a:r>
            <a:endParaRPr sz="3115">
              <a:solidFill>
                <a:srgbClr val="000000"/>
              </a:solidFill>
            </a:endParaRPr>
          </a:p>
          <a:p>
            <a:pPr marL="0" lvl="0" indent="0" algn="just" rtl="0">
              <a:spcBef>
                <a:spcPts val="0"/>
              </a:spcBef>
              <a:spcAft>
                <a:spcPts val="0"/>
              </a:spcAft>
              <a:buNone/>
            </a:pPr>
            <a:endParaRPr sz="1250">
              <a:solidFill>
                <a:srgbClr val="000000"/>
              </a:solidFill>
              <a:latin typeface="Times New Roman"/>
              <a:ea typeface="Times New Roman"/>
              <a:cs typeface="Times New Roman"/>
              <a:sym typeface="Times New Roman"/>
            </a:endParaRPr>
          </a:p>
          <a:p>
            <a:pPr marL="0" lvl="0" indent="0" algn="just" rtl="0">
              <a:spcBef>
                <a:spcPts val="0"/>
              </a:spcBef>
              <a:spcAft>
                <a:spcPts val="0"/>
              </a:spcAft>
              <a:buNone/>
            </a:pPr>
            <a:endParaRPr sz="1250">
              <a:solidFill>
                <a:srgbClr val="000000"/>
              </a:solidFill>
              <a:latin typeface="Times New Roman"/>
              <a:ea typeface="Times New Roman"/>
              <a:cs typeface="Times New Roman"/>
              <a:sym typeface="Times New Roman"/>
            </a:endParaRPr>
          </a:p>
          <a:p>
            <a:pPr marL="0" lvl="0" indent="0" algn="just" rtl="0">
              <a:spcBef>
                <a:spcPts val="0"/>
              </a:spcBef>
              <a:spcAft>
                <a:spcPts val="0"/>
              </a:spcAft>
              <a:buNone/>
            </a:pPr>
            <a:endParaRPr sz="1250">
              <a:solidFill>
                <a:srgbClr val="000000"/>
              </a:solidFill>
              <a:latin typeface="Times New Roman"/>
              <a:ea typeface="Times New Roman"/>
              <a:cs typeface="Times New Roman"/>
              <a:sym typeface="Times New Roman"/>
            </a:endParaRPr>
          </a:p>
          <a:p>
            <a:pPr marL="457200" lvl="0" indent="0" algn="just" rtl="0">
              <a:spcBef>
                <a:spcPts val="0"/>
              </a:spcBef>
              <a:spcAft>
                <a:spcPts val="0"/>
              </a:spcAft>
              <a:buNone/>
            </a:pPr>
            <a:endParaRPr sz="1700">
              <a:solidFill>
                <a:srgbClr val="000000"/>
              </a:solidFill>
            </a:endParaRPr>
          </a:p>
        </p:txBody>
      </p:sp>
      <p:pic>
        <p:nvPicPr>
          <p:cNvPr id="242" name="Google Shape;242;p32"/>
          <p:cNvPicPr preferRelativeResize="0"/>
          <p:nvPr/>
        </p:nvPicPr>
        <p:blipFill>
          <a:blip r:embed="rId3">
            <a:alphaModFix/>
          </a:blip>
          <a:stretch>
            <a:fillRect/>
          </a:stretch>
        </p:blipFill>
        <p:spPr>
          <a:xfrm>
            <a:off x="2782125" y="4035050"/>
            <a:ext cx="3444225" cy="535200"/>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729450" y="595325"/>
            <a:ext cx="29073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640"/>
              <a:t>Introduction</a:t>
            </a:r>
            <a:endParaRPr sz="2640"/>
          </a:p>
        </p:txBody>
      </p:sp>
      <p:sp>
        <p:nvSpPr>
          <p:cNvPr id="97" name="Google Shape;97;p14"/>
          <p:cNvSpPr txBox="1">
            <a:spLocks noGrp="1"/>
          </p:cNvSpPr>
          <p:nvPr>
            <p:ph type="body" idx="1"/>
          </p:nvPr>
        </p:nvSpPr>
        <p:spPr>
          <a:xfrm>
            <a:off x="729450" y="1235650"/>
            <a:ext cx="4072500" cy="3907800"/>
          </a:xfrm>
          <a:prstGeom prst="rect">
            <a:avLst/>
          </a:prstGeom>
        </p:spPr>
        <p:txBody>
          <a:bodyPr spcFirstLastPara="1" wrap="square" lIns="91425" tIns="91425" rIns="91425" bIns="91425" anchor="t" anchorCtr="0">
            <a:normAutofit/>
          </a:bodyPr>
          <a:lstStyle/>
          <a:p>
            <a:pPr marL="457200" lvl="0" indent="-317500" algn="just" rtl="0">
              <a:spcBef>
                <a:spcPts val="0"/>
              </a:spcBef>
              <a:spcAft>
                <a:spcPts val="0"/>
              </a:spcAft>
              <a:buClr>
                <a:srgbClr val="000000"/>
              </a:buClr>
              <a:buSzPts val="1400"/>
              <a:buFont typeface="Arial"/>
              <a:buChar char="●"/>
            </a:pPr>
            <a:r>
              <a:rPr lang="en" sz="1400" b="1" i="1">
                <a:solidFill>
                  <a:srgbClr val="000000"/>
                </a:solidFill>
              </a:rPr>
              <a:t>Social Distancing</a:t>
            </a:r>
            <a:r>
              <a:rPr lang="en" sz="1400">
                <a:solidFill>
                  <a:srgbClr val="000000"/>
                </a:solidFill>
              </a:rPr>
              <a:t>, the term that has taken the world by storm and is transforming the way we live today.</a:t>
            </a:r>
            <a:endParaRPr sz="1400">
              <a:solidFill>
                <a:srgbClr val="000000"/>
              </a:solidFill>
            </a:endParaRPr>
          </a:p>
          <a:p>
            <a:pPr marL="457200" lvl="0" indent="-317500" algn="just" rtl="0">
              <a:spcBef>
                <a:spcPts val="0"/>
              </a:spcBef>
              <a:spcAft>
                <a:spcPts val="0"/>
              </a:spcAft>
              <a:buClr>
                <a:srgbClr val="000000"/>
              </a:buClr>
              <a:buSzPts val="1400"/>
              <a:buFont typeface="Arial"/>
              <a:buChar char="●"/>
            </a:pPr>
            <a:r>
              <a:rPr lang="en" sz="1400">
                <a:solidFill>
                  <a:srgbClr val="000000"/>
                </a:solidFill>
              </a:rPr>
              <a:t>In the fight against the </a:t>
            </a:r>
            <a:r>
              <a:rPr lang="en" sz="1400" b="1">
                <a:solidFill>
                  <a:srgbClr val="000000"/>
                </a:solidFill>
              </a:rPr>
              <a:t>COVID-19</a:t>
            </a:r>
            <a:r>
              <a:rPr lang="en" sz="1400">
                <a:solidFill>
                  <a:srgbClr val="000000"/>
                </a:solidFill>
              </a:rPr>
              <a:t>, social distancing has proven to be a very effective measure to slow down the spread of the disease.</a:t>
            </a:r>
            <a:endParaRPr sz="1400">
              <a:solidFill>
                <a:srgbClr val="000000"/>
              </a:solidFill>
            </a:endParaRPr>
          </a:p>
          <a:p>
            <a:pPr marL="457200" lvl="0" indent="-317500" algn="just" rtl="0">
              <a:spcBef>
                <a:spcPts val="0"/>
              </a:spcBef>
              <a:spcAft>
                <a:spcPts val="0"/>
              </a:spcAft>
              <a:buClr>
                <a:srgbClr val="000000"/>
              </a:buClr>
              <a:buSzPts val="1400"/>
              <a:buFont typeface="Arial"/>
              <a:buChar char="●"/>
            </a:pPr>
            <a:r>
              <a:rPr lang="en" sz="1400">
                <a:solidFill>
                  <a:srgbClr val="000000"/>
                </a:solidFill>
              </a:rPr>
              <a:t>Our project presents a methodology for </a:t>
            </a:r>
            <a:r>
              <a:rPr lang="en" sz="1400" b="1" i="1">
                <a:solidFill>
                  <a:srgbClr val="000000"/>
                </a:solidFill>
              </a:rPr>
              <a:t>social distancing detection</a:t>
            </a:r>
            <a:r>
              <a:rPr lang="en" sz="1400">
                <a:solidFill>
                  <a:srgbClr val="000000"/>
                </a:solidFill>
              </a:rPr>
              <a:t> using deep learning to mitigate the impact of this </a:t>
            </a:r>
            <a:r>
              <a:rPr lang="en" sz="1400" b="1" i="1">
                <a:solidFill>
                  <a:srgbClr val="000000"/>
                </a:solidFill>
              </a:rPr>
              <a:t>coronavirus pandemic</a:t>
            </a:r>
            <a:r>
              <a:rPr lang="en" sz="1400">
                <a:solidFill>
                  <a:srgbClr val="000000"/>
                </a:solidFill>
              </a:rPr>
              <a:t>.</a:t>
            </a:r>
            <a:endParaRPr sz="1400">
              <a:solidFill>
                <a:srgbClr val="000000"/>
              </a:solidFill>
            </a:endParaRPr>
          </a:p>
          <a:p>
            <a:pPr marL="457200" lvl="0" indent="-317500" algn="just" rtl="0">
              <a:spcBef>
                <a:spcPts val="0"/>
              </a:spcBef>
              <a:spcAft>
                <a:spcPts val="0"/>
              </a:spcAft>
              <a:buClr>
                <a:srgbClr val="000000"/>
              </a:buClr>
              <a:buSzPts val="1400"/>
              <a:buFont typeface="Arial"/>
              <a:buChar char="●"/>
            </a:pPr>
            <a:r>
              <a:rPr lang="en" sz="1400">
                <a:solidFill>
                  <a:srgbClr val="000000"/>
                </a:solidFill>
              </a:rPr>
              <a:t>The video frame from the camera was used as input, and the object detection pre-trained model </a:t>
            </a:r>
            <a:r>
              <a:rPr lang="en" sz="1400" b="1">
                <a:solidFill>
                  <a:srgbClr val="000000"/>
                </a:solidFill>
              </a:rPr>
              <a:t>YOLOv4</a:t>
            </a:r>
            <a:r>
              <a:rPr lang="en" sz="1400">
                <a:solidFill>
                  <a:srgbClr val="000000"/>
                </a:solidFill>
              </a:rPr>
              <a:t> algorithm was employed for pedestrian detection.</a:t>
            </a:r>
            <a:endParaRPr sz="1400">
              <a:solidFill>
                <a:srgbClr val="000000"/>
              </a:solidFill>
            </a:endParaRPr>
          </a:p>
        </p:txBody>
      </p:sp>
      <p:pic>
        <p:nvPicPr>
          <p:cNvPr id="98" name="Google Shape;98;p14"/>
          <p:cNvPicPr preferRelativeResize="0"/>
          <p:nvPr/>
        </p:nvPicPr>
        <p:blipFill>
          <a:blip r:embed="rId3">
            <a:alphaModFix/>
          </a:blip>
          <a:stretch>
            <a:fillRect/>
          </a:stretch>
        </p:blipFill>
        <p:spPr>
          <a:xfrm>
            <a:off x="5449650" y="845000"/>
            <a:ext cx="3604125" cy="4090300"/>
          </a:xfrm>
          <a:prstGeom prst="rect">
            <a:avLst/>
          </a:prstGeom>
          <a:noFill/>
          <a:ln w="19050" cap="flat" cmpd="sng">
            <a:solidFill>
              <a:schemeClr val="dk2"/>
            </a:solidFill>
            <a:prstDash val="dash"/>
            <a:round/>
            <a:headEnd type="none" w="sm" len="sm"/>
            <a:tailEnd type="none" w="sm" len="sm"/>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3"/>
          <p:cNvSpPr txBox="1">
            <a:spLocks noGrp="1"/>
          </p:cNvSpPr>
          <p:nvPr>
            <p:ph type="title"/>
          </p:nvPr>
        </p:nvSpPr>
        <p:spPr>
          <a:xfrm>
            <a:off x="561875" y="5451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Email Alert Mechanism</a:t>
            </a:r>
            <a:endParaRPr/>
          </a:p>
        </p:txBody>
      </p:sp>
      <p:sp>
        <p:nvSpPr>
          <p:cNvPr id="248" name="Google Shape;248;p33"/>
          <p:cNvSpPr txBox="1">
            <a:spLocks noGrp="1"/>
          </p:cNvSpPr>
          <p:nvPr>
            <p:ph type="body" idx="1"/>
          </p:nvPr>
        </p:nvSpPr>
        <p:spPr>
          <a:xfrm>
            <a:off x="729450" y="1469575"/>
            <a:ext cx="4916700" cy="31068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 sz="1600">
                <a:solidFill>
                  <a:srgbClr val="000000"/>
                </a:solidFill>
              </a:rPr>
              <a:t>After all the above phases, to create more awareness and to immediately prevent the violations made between the pedestrians.</a:t>
            </a:r>
            <a:endParaRPr sz="1600">
              <a:solidFill>
                <a:srgbClr val="000000"/>
              </a:solidFill>
            </a:endParaRPr>
          </a:p>
          <a:p>
            <a:pPr marL="457200" lvl="0" indent="-330200" algn="just" rtl="0">
              <a:spcBef>
                <a:spcPts val="0"/>
              </a:spcBef>
              <a:spcAft>
                <a:spcPts val="0"/>
              </a:spcAft>
              <a:buClr>
                <a:srgbClr val="000000"/>
              </a:buClr>
              <a:buSzPts val="1600"/>
              <a:buChar char="●"/>
            </a:pPr>
            <a:r>
              <a:rPr lang="en" sz="1600">
                <a:solidFill>
                  <a:srgbClr val="000000"/>
                </a:solidFill>
              </a:rPr>
              <a:t> So, if the distance between the pedestrians is below the acceptable distance and the bounding box color is red then we added a new mechanism to send an alert message through Email.</a:t>
            </a:r>
            <a:endParaRPr sz="1600">
              <a:solidFill>
                <a:srgbClr val="000000"/>
              </a:solidFill>
            </a:endParaRPr>
          </a:p>
          <a:p>
            <a:pPr marL="457200" lvl="0" indent="-330200" algn="just" rtl="0">
              <a:spcBef>
                <a:spcPts val="0"/>
              </a:spcBef>
              <a:spcAft>
                <a:spcPts val="0"/>
              </a:spcAft>
              <a:buClr>
                <a:srgbClr val="000000"/>
              </a:buClr>
              <a:buSzPts val="1600"/>
              <a:buChar char="●"/>
            </a:pPr>
            <a:r>
              <a:rPr lang="en" sz="1600">
                <a:solidFill>
                  <a:srgbClr val="000000"/>
                </a:solidFill>
              </a:rPr>
              <a:t>After detecting violation of social distancing in video frame alert message through Email will be sent stating the text message “Social Distancing Violations Exceeded! ”.</a:t>
            </a:r>
            <a:endParaRPr sz="1600">
              <a:solidFill>
                <a:srgbClr val="000000"/>
              </a:solidFill>
            </a:endParaRPr>
          </a:p>
        </p:txBody>
      </p:sp>
      <p:pic>
        <p:nvPicPr>
          <p:cNvPr id="249" name="Google Shape;249;p33"/>
          <p:cNvPicPr preferRelativeResize="0"/>
          <p:nvPr/>
        </p:nvPicPr>
        <p:blipFill>
          <a:blip r:embed="rId3">
            <a:alphaModFix/>
          </a:blip>
          <a:stretch>
            <a:fillRect/>
          </a:stretch>
        </p:blipFill>
        <p:spPr>
          <a:xfrm>
            <a:off x="5798550" y="1036675"/>
            <a:ext cx="3193050" cy="3787851"/>
          </a:xfrm>
          <a:prstGeom prst="rect">
            <a:avLst/>
          </a:prstGeom>
          <a:noFill/>
          <a:ln w="19050" cap="flat" cmpd="sng">
            <a:solidFill>
              <a:srgbClr val="000000"/>
            </a:solidFill>
            <a:prstDash val="solid"/>
            <a:round/>
            <a:headEnd type="none" w="sm" len="sm"/>
            <a:tailEnd type="none" w="sm" len="sm"/>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4"/>
          <p:cNvSpPr txBox="1">
            <a:spLocks noGrp="1"/>
          </p:cNvSpPr>
          <p:nvPr>
            <p:ph type="title"/>
          </p:nvPr>
        </p:nvSpPr>
        <p:spPr>
          <a:xfrm>
            <a:off x="729450" y="541425"/>
            <a:ext cx="7688700" cy="55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ato"/>
                <a:ea typeface="Lato"/>
                <a:cs typeface="Lato"/>
                <a:sym typeface="Lato"/>
              </a:rPr>
              <a:t>Experimental Results Analysis </a:t>
            </a:r>
            <a:endParaRPr sz="3000">
              <a:latin typeface="Lato"/>
              <a:ea typeface="Lato"/>
              <a:cs typeface="Lato"/>
              <a:sym typeface="Lato"/>
            </a:endParaRPr>
          </a:p>
        </p:txBody>
      </p:sp>
      <p:sp>
        <p:nvSpPr>
          <p:cNvPr id="255" name="Google Shape;255;p34"/>
          <p:cNvSpPr txBox="1">
            <a:spLocks noGrp="1"/>
          </p:cNvSpPr>
          <p:nvPr>
            <p:ph type="body" idx="1"/>
          </p:nvPr>
        </p:nvSpPr>
        <p:spPr>
          <a:xfrm>
            <a:off x="729450" y="1525100"/>
            <a:ext cx="7688700" cy="3339300"/>
          </a:xfrm>
          <a:prstGeom prst="rect">
            <a:avLst/>
          </a:prstGeom>
        </p:spPr>
        <p:txBody>
          <a:bodyPr spcFirstLastPara="1" wrap="square" lIns="91425" tIns="91425" rIns="91425" bIns="91425" anchor="t" anchorCtr="0">
            <a:normAutofit lnSpcReduction="10000"/>
          </a:bodyPr>
          <a:lstStyle/>
          <a:p>
            <a:pPr marL="457200" lvl="0" indent="-323850" algn="l" rtl="0">
              <a:spcBef>
                <a:spcPts val="0"/>
              </a:spcBef>
              <a:spcAft>
                <a:spcPts val="0"/>
              </a:spcAft>
              <a:buClr>
                <a:schemeClr val="dk2"/>
              </a:buClr>
              <a:buSzPts val="1500"/>
              <a:buChar char="●"/>
            </a:pPr>
            <a:r>
              <a:rPr lang="en" sz="1500">
                <a:solidFill>
                  <a:srgbClr val="000000"/>
                </a:solidFill>
              </a:rPr>
              <a:t>Experimentation is performed on four input videos which show the pedestrians walking on streets, malls, outside a university and in a town.</a:t>
            </a:r>
            <a:endParaRPr sz="1500">
              <a:solidFill>
                <a:srgbClr val="000000"/>
              </a:solidFill>
            </a:endParaRPr>
          </a:p>
          <a:p>
            <a:pPr marL="457200" lvl="0" indent="-323850" algn="l" rtl="0">
              <a:spcBef>
                <a:spcPts val="1000"/>
              </a:spcBef>
              <a:spcAft>
                <a:spcPts val="0"/>
              </a:spcAft>
              <a:buClr>
                <a:srgbClr val="000000"/>
              </a:buClr>
              <a:buSzPts val="1500"/>
              <a:buChar char="●"/>
            </a:pPr>
            <a:r>
              <a:rPr lang="en" sz="1500">
                <a:solidFill>
                  <a:srgbClr val="000000"/>
                </a:solidFill>
              </a:rPr>
              <a:t>The input videos are :</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rPr>
              <a:t>MOT20</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rPr>
              <a:t>TownCentre</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rPr>
              <a:t>PedestrianWalking</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rPr>
              <a:t>StudentVideo</a:t>
            </a:r>
            <a:endParaRPr sz="1500">
              <a:solidFill>
                <a:srgbClr val="000000"/>
              </a:solidFill>
            </a:endParaRPr>
          </a:p>
          <a:p>
            <a:pPr marL="0" lvl="0" indent="0" algn="l" rtl="0">
              <a:spcBef>
                <a:spcPts val="0"/>
              </a:spcBef>
              <a:spcAft>
                <a:spcPts val="0"/>
              </a:spcAft>
              <a:buNone/>
            </a:pPr>
            <a:endParaRPr sz="1500">
              <a:solidFill>
                <a:srgbClr val="000000"/>
              </a:solidFill>
            </a:endParaRPr>
          </a:p>
          <a:p>
            <a:pPr marL="457200" lvl="0" indent="-323850" algn="l" rtl="0">
              <a:spcBef>
                <a:spcPts val="0"/>
              </a:spcBef>
              <a:spcAft>
                <a:spcPts val="0"/>
              </a:spcAft>
              <a:buClr>
                <a:srgbClr val="000000"/>
              </a:buClr>
              <a:buSzPts val="1500"/>
              <a:buChar char="●"/>
            </a:pPr>
            <a:r>
              <a:rPr lang="en" sz="1500">
                <a:solidFill>
                  <a:srgbClr val="000000"/>
                </a:solidFill>
              </a:rPr>
              <a:t>Each Video is processed frame by frame and then the perspective view of the video frame is transformed into a top down view.</a:t>
            </a:r>
            <a:endParaRPr sz="1500">
              <a:solidFill>
                <a:srgbClr val="000000"/>
              </a:solidFill>
            </a:endParaRPr>
          </a:p>
          <a:p>
            <a:pPr marL="457200" lvl="0" indent="-323850" algn="l" rtl="0">
              <a:spcBef>
                <a:spcPts val="1000"/>
              </a:spcBef>
              <a:spcAft>
                <a:spcPts val="0"/>
              </a:spcAft>
              <a:buClr>
                <a:srgbClr val="000000"/>
              </a:buClr>
              <a:buSzPts val="1500"/>
              <a:buChar char="●"/>
            </a:pPr>
            <a:r>
              <a:rPr lang="en" sz="1500">
                <a:solidFill>
                  <a:srgbClr val="000000"/>
                </a:solidFill>
              </a:rPr>
              <a:t>We calculated the distance between each of the detected  pedestrians using Euclidean distance formula.</a:t>
            </a:r>
            <a:endParaRPr sz="1500">
              <a:solidFill>
                <a:srgbClr val="0000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5"/>
          <p:cNvSpPr txBox="1">
            <a:spLocks noGrp="1"/>
          </p:cNvSpPr>
          <p:nvPr>
            <p:ph type="title"/>
          </p:nvPr>
        </p:nvSpPr>
        <p:spPr>
          <a:xfrm>
            <a:off x="729450" y="541425"/>
            <a:ext cx="7688700" cy="55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ato"/>
                <a:ea typeface="Lato"/>
                <a:cs typeface="Lato"/>
                <a:sym typeface="Lato"/>
              </a:rPr>
              <a:t>Experimental Results Analysis </a:t>
            </a:r>
            <a:endParaRPr sz="3000">
              <a:latin typeface="Lato"/>
              <a:ea typeface="Lato"/>
              <a:cs typeface="Lato"/>
              <a:sym typeface="Lato"/>
            </a:endParaRPr>
          </a:p>
        </p:txBody>
      </p:sp>
      <p:sp>
        <p:nvSpPr>
          <p:cNvPr id="261" name="Google Shape;261;p35"/>
          <p:cNvSpPr txBox="1">
            <a:spLocks noGrp="1"/>
          </p:cNvSpPr>
          <p:nvPr>
            <p:ph type="body" idx="1"/>
          </p:nvPr>
        </p:nvSpPr>
        <p:spPr>
          <a:xfrm>
            <a:off x="729450" y="1385525"/>
            <a:ext cx="7688700" cy="3498900"/>
          </a:xfrm>
          <a:prstGeom prst="rect">
            <a:avLst/>
          </a:prstGeom>
        </p:spPr>
        <p:txBody>
          <a:bodyPr spcFirstLastPara="1" wrap="square" lIns="91425" tIns="91425" rIns="91425" bIns="91425" anchor="t" anchorCtr="0">
            <a:normAutofit lnSpcReduction="10000"/>
          </a:bodyPr>
          <a:lstStyle/>
          <a:p>
            <a:pPr marL="457200" lvl="0" indent="-323850" algn="l" rtl="0">
              <a:spcBef>
                <a:spcPts val="0"/>
              </a:spcBef>
              <a:spcAft>
                <a:spcPts val="0"/>
              </a:spcAft>
              <a:buClr>
                <a:srgbClr val="000000"/>
              </a:buClr>
              <a:buSzPts val="1500"/>
              <a:buChar char="●"/>
            </a:pPr>
            <a:r>
              <a:rPr lang="en" sz="1500">
                <a:solidFill>
                  <a:srgbClr val="000000"/>
                </a:solidFill>
              </a:rPr>
              <a:t>A threshold value is being defined, to identify the number of pedestrians who are unsafe and not maintaining social distancing criteria.</a:t>
            </a:r>
            <a:endParaRPr sz="1500">
              <a:solidFill>
                <a:srgbClr val="000000"/>
              </a:solidFill>
            </a:endParaRPr>
          </a:p>
          <a:p>
            <a:pPr marL="457200" lvl="0" indent="-323850" algn="l" rtl="0">
              <a:spcBef>
                <a:spcPts val="1000"/>
              </a:spcBef>
              <a:spcAft>
                <a:spcPts val="0"/>
              </a:spcAft>
              <a:buClr>
                <a:srgbClr val="000000"/>
              </a:buClr>
              <a:buSzPts val="1500"/>
              <a:buChar char="●"/>
            </a:pPr>
            <a:r>
              <a:rPr lang="en" sz="1500">
                <a:solidFill>
                  <a:srgbClr val="000000"/>
                </a:solidFill>
              </a:rPr>
              <a:t>To test the performance of the models used in this project for input videos with unknown ground truth, we have used the confidence score of detected boxes.</a:t>
            </a:r>
            <a:endParaRPr sz="1500">
              <a:solidFill>
                <a:srgbClr val="000000"/>
              </a:solidFill>
            </a:endParaRPr>
          </a:p>
          <a:p>
            <a:pPr marL="457200" lvl="0" indent="-323850" algn="l" rtl="0">
              <a:spcBef>
                <a:spcPts val="1000"/>
              </a:spcBef>
              <a:spcAft>
                <a:spcPts val="0"/>
              </a:spcAft>
              <a:buClr>
                <a:srgbClr val="000000"/>
              </a:buClr>
              <a:buSzPts val="1500"/>
              <a:buChar char="●"/>
            </a:pPr>
            <a:r>
              <a:rPr lang="en" sz="1500">
                <a:solidFill>
                  <a:srgbClr val="000000"/>
                </a:solidFill>
              </a:rPr>
              <a:t>Confidence score of  each of the detected objects in the video frames is being calculated.</a:t>
            </a:r>
            <a:endParaRPr sz="1500">
              <a:solidFill>
                <a:srgbClr val="000000"/>
              </a:solidFill>
            </a:endParaRPr>
          </a:p>
          <a:p>
            <a:pPr marL="457200" lvl="0" indent="-323850" algn="l" rtl="0">
              <a:spcBef>
                <a:spcPts val="1000"/>
              </a:spcBef>
              <a:spcAft>
                <a:spcPts val="0"/>
              </a:spcAft>
              <a:buClr>
                <a:srgbClr val="000000"/>
              </a:buClr>
              <a:buSzPts val="1500"/>
              <a:buChar char="●"/>
            </a:pPr>
            <a:r>
              <a:rPr lang="en" sz="1500">
                <a:solidFill>
                  <a:srgbClr val="000000"/>
                </a:solidFill>
              </a:rPr>
              <a:t>To get the overall confidence score of each of the four input videos, the average of all confidence scores is being calculated.</a:t>
            </a:r>
            <a:endParaRPr sz="1500">
              <a:solidFill>
                <a:srgbClr val="000000"/>
              </a:solidFill>
            </a:endParaRPr>
          </a:p>
          <a:p>
            <a:pPr marL="457200" lvl="0" indent="-323850" algn="l" rtl="0">
              <a:spcBef>
                <a:spcPts val="1000"/>
              </a:spcBef>
              <a:spcAft>
                <a:spcPts val="0"/>
              </a:spcAft>
              <a:buClr>
                <a:srgbClr val="000000"/>
              </a:buClr>
              <a:buSzPts val="1500"/>
              <a:buChar char="●"/>
            </a:pPr>
            <a:r>
              <a:rPr lang="en" sz="1500">
                <a:solidFill>
                  <a:srgbClr val="000000"/>
                </a:solidFill>
              </a:rPr>
              <a:t>Along with the detection of pedestrians violating the social distancing criteria with the help of red and green boxes, the total number of people who are safe and the total number of people who are unsafe is also calculated.</a:t>
            </a:r>
            <a:endParaRPr sz="1500">
              <a:solidFill>
                <a:srgbClr val="00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6"/>
          <p:cNvSpPr txBox="1">
            <a:spLocks noGrp="1"/>
          </p:cNvSpPr>
          <p:nvPr>
            <p:ph type="title"/>
          </p:nvPr>
        </p:nvSpPr>
        <p:spPr>
          <a:xfrm>
            <a:off x="715438" y="512350"/>
            <a:ext cx="82464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140">
                <a:latin typeface="Lato"/>
                <a:ea typeface="Lato"/>
                <a:cs typeface="Lato"/>
                <a:sym typeface="Lato"/>
              </a:rPr>
              <a:t>Experimental Results Analysis - Confidence Score</a:t>
            </a:r>
            <a:endParaRPr sz="2140">
              <a:latin typeface="Lato"/>
              <a:ea typeface="Lato"/>
              <a:cs typeface="Lato"/>
              <a:sym typeface="Lato"/>
            </a:endParaRPr>
          </a:p>
        </p:txBody>
      </p:sp>
      <p:graphicFrame>
        <p:nvGraphicFramePr>
          <p:cNvPr id="267" name="Google Shape;267;p36"/>
          <p:cNvGraphicFramePr/>
          <p:nvPr>
            <p:extLst>
              <p:ext uri="{D42A27DB-BD31-4B8C-83A1-F6EECF244321}">
                <p14:modId xmlns:p14="http://schemas.microsoft.com/office/powerpoint/2010/main" val="3193443513"/>
              </p:ext>
            </p:extLst>
          </p:nvPr>
        </p:nvGraphicFramePr>
        <p:xfrm>
          <a:off x="853675" y="1161755"/>
          <a:ext cx="7750625" cy="3043600"/>
        </p:xfrm>
        <a:graphic>
          <a:graphicData uri="http://schemas.openxmlformats.org/drawingml/2006/table">
            <a:tbl>
              <a:tblPr>
                <a:noFill/>
                <a:tableStyleId>{2E0BDAC6-9525-4F62-80E8-ABBF4BD75AB5}</a:tableStyleId>
              </a:tblPr>
              <a:tblGrid>
                <a:gridCol w="2556975">
                  <a:extLst>
                    <a:ext uri="{9D8B030D-6E8A-4147-A177-3AD203B41FA5}">
                      <a16:colId xmlns:a16="http://schemas.microsoft.com/office/drawing/2014/main" val="20000"/>
                    </a:ext>
                  </a:extLst>
                </a:gridCol>
                <a:gridCol w="2596825">
                  <a:extLst>
                    <a:ext uri="{9D8B030D-6E8A-4147-A177-3AD203B41FA5}">
                      <a16:colId xmlns:a16="http://schemas.microsoft.com/office/drawing/2014/main" val="20001"/>
                    </a:ext>
                  </a:extLst>
                </a:gridCol>
                <a:gridCol w="2596825">
                  <a:extLst>
                    <a:ext uri="{9D8B030D-6E8A-4147-A177-3AD203B41FA5}">
                      <a16:colId xmlns:a16="http://schemas.microsoft.com/office/drawing/2014/main" val="20002"/>
                    </a:ext>
                  </a:extLst>
                </a:gridCol>
              </a:tblGrid>
              <a:tr h="607975">
                <a:tc>
                  <a:txBody>
                    <a:bodyPr/>
                    <a:lstStyle/>
                    <a:p>
                      <a:pPr marL="0" lvl="0" indent="0" algn="ctr" rtl="0">
                        <a:spcBef>
                          <a:spcPts val="0"/>
                        </a:spcBef>
                        <a:spcAft>
                          <a:spcPts val="0"/>
                        </a:spcAft>
                        <a:buNone/>
                      </a:pPr>
                      <a:r>
                        <a:rPr lang="en" sz="1700" b="1" i="1">
                          <a:latin typeface="Lato"/>
                          <a:ea typeface="Lato"/>
                          <a:cs typeface="Lato"/>
                          <a:sym typeface="Lato"/>
                        </a:rPr>
                        <a:t>Video Name</a:t>
                      </a:r>
                      <a:endParaRPr sz="1700" b="1" i="1">
                        <a:latin typeface="Lato"/>
                        <a:ea typeface="Lato"/>
                        <a:cs typeface="Lato"/>
                        <a:sym typeface="Lato"/>
                      </a:endParaRPr>
                    </a:p>
                  </a:txBody>
                  <a:tcPr marL="63500" marR="63500" marT="63500" marB="63500">
                    <a:solidFill>
                      <a:srgbClr val="CCCCCC"/>
                    </a:solidFill>
                  </a:tcPr>
                </a:tc>
                <a:tc>
                  <a:txBody>
                    <a:bodyPr/>
                    <a:lstStyle/>
                    <a:p>
                      <a:pPr marL="0" lvl="0" indent="0" algn="ctr" rtl="0">
                        <a:spcBef>
                          <a:spcPts val="0"/>
                        </a:spcBef>
                        <a:spcAft>
                          <a:spcPts val="0"/>
                        </a:spcAft>
                        <a:buNone/>
                      </a:pPr>
                      <a:r>
                        <a:rPr lang="en" sz="1700" b="1" i="1">
                          <a:latin typeface="Lato"/>
                          <a:ea typeface="Lato"/>
                          <a:cs typeface="Lato"/>
                          <a:sym typeface="Lato"/>
                        </a:rPr>
                        <a:t>YOLOv4</a:t>
                      </a:r>
                      <a:endParaRPr sz="1700" b="1" i="1">
                        <a:latin typeface="Lato"/>
                        <a:ea typeface="Lato"/>
                        <a:cs typeface="Lato"/>
                        <a:sym typeface="Lato"/>
                      </a:endParaRPr>
                    </a:p>
                  </a:txBody>
                  <a:tcPr marL="63500" marR="63500" marT="63500" marB="63500">
                    <a:solidFill>
                      <a:srgbClr val="CCCCCC"/>
                    </a:solidFill>
                  </a:tcPr>
                </a:tc>
                <a:tc>
                  <a:txBody>
                    <a:bodyPr/>
                    <a:lstStyle/>
                    <a:p>
                      <a:pPr marL="0" lvl="0" indent="0" algn="ctr" rtl="0">
                        <a:spcBef>
                          <a:spcPts val="0"/>
                        </a:spcBef>
                        <a:spcAft>
                          <a:spcPts val="0"/>
                        </a:spcAft>
                        <a:buNone/>
                      </a:pPr>
                      <a:r>
                        <a:rPr lang="en" sz="1700" b="1" i="1">
                          <a:latin typeface="Lato"/>
                          <a:ea typeface="Lato"/>
                          <a:cs typeface="Lato"/>
                          <a:sym typeface="Lato"/>
                        </a:rPr>
                        <a:t>YOLOv3</a:t>
                      </a:r>
                      <a:endParaRPr sz="1700" b="1" i="1">
                        <a:latin typeface="Lato"/>
                        <a:ea typeface="Lato"/>
                        <a:cs typeface="Lato"/>
                        <a:sym typeface="Lato"/>
                      </a:endParaRPr>
                    </a:p>
                  </a:txBody>
                  <a:tcPr marL="63500" marR="63500" marT="63500" marB="63500">
                    <a:solidFill>
                      <a:srgbClr val="CCCCCC"/>
                    </a:solidFill>
                  </a:tcPr>
                </a:tc>
                <a:extLst>
                  <a:ext uri="{0D108BD9-81ED-4DB2-BD59-A6C34878D82A}">
                    <a16:rowId xmlns:a16="http://schemas.microsoft.com/office/drawing/2014/main" val="10000"/>
                  </a:ext>
                </a:extLst>
              </a:tr>
              <a:tr h="611700">
                <a:tc>
                  <a:txBody>
                    <a:bodyPr/>
                    <a:lstStyle/>
                    <a:p>
                      <a:pPr marL="0" lvl="0" indent="0" algn="ctr" rtl="0">
                        <a:spcBef>
                          <a:spcPts val="0"/>
                        </a:spcBef>
                        <a:spcAft>
                          <a:spcPts val="0"/>
                        </a:spcAft>
                        <a:buNone/>
                      </a:pPr>
                      <a:r>
                        <a:rPr lang="en" sz="1700" b="1" i="1">
                          <a:latin typeface="Lato"/>
                          <a:ea typeface="Lato"/>
                          <a:cs typeface="Lato"/>
                          <a:sym typeface="Lato"/>
                        </a:rPr>
                        <a:t>MOT20</a:t>
                      </a:r>
                      <a:endParaRPr sz="1700" b="1" i="1">
                        <a:latin typeface="Lato"/>
                        <a:ea typeface="Lato"/>
                        <a:cs typeface="Lato"/>
                        <a:sym typeface="Lato"/>
                      </a:endParaRPr>
                    </a:p>
                  </a:txBody>
                  <a:tcPr marL="63500" marR="63500" marT="63500" marB="63500">
                    <a:solidFill>
                      <a:schemeClr val="lt1"/>
                    </a:solidFill>
                  </a:tcPr>
                </a:tc>
                <a:tc>
                  <a:txBody>
                    <a:bodyPr/>
                    <a:lstStyle/>
                    <a:p>
                      <a:pPr marL="0" lvl="0" indent="0" algn="ctr" rtl="0">
                        <a:spcBef>
                          <a:spcPts val="0"/>
                        </a:spcBef>
                        <a:spcAft>
                          <a:spcPts val="0"/>
                        </a:spcAft>
                        <a:buNone/>
                      </a:pPr>
                      <a:r>
                        <a:rPr lang="en-IN" sz="1700" b="0" i="0" u="none" strike="noStrike" cap="none" dirty="0">
                          <a:solidFill>
                            <a:srgbClr val="000000"/>
                          </a:solidFill>
                          <a:effectLst/>
                          <a:latin typeface="Lato" panose="020B0604020202020204" charset="0"/>
                          <a:ea typeface="Arial"/>
                          <a:cs typeface="Arial"/>
                          <a:sym typeface="Arial"/>
                        </a:rPr>
                        <a:t>0.8440056110991888</a:t>
                      </a:r>
                      <a:endParaRPr sz="1700" dirty="0">
                        <a:latin typeface="Lato" panose="020B0604020202020204" charset="0"/>
                        <a:ea typeface="Lato"/>
                        <a:cs typeface="Lato"/>
                        <a:sym typeface="Lato"/>
                      </a:endParaRPr>
                    </a:p>
                  </a:txBody>
                  <a:tcPr marL="63500" marR="63500" marT="63500" marB="63500"/>
                </a:tc>
                <a:tc>
                  <a:txBody>
                    <a:bodyPr/>
                    <a:lstStyle/>
                    <a:p>
                      <a:pPr marL="0" lvl="0" indent="0" algn="ctr" rtl="0">
                        <a:spcBef>
                          <a:spcPts val="0"/>
                        </a:spcBef>
                        <a:spcAft>
                          <a:spcPts val="0"/>
                        </a:spcAft>
                        <a:buNone/>
                      </a:pPr>
                      <a:r>
                        <a:rPr lang="en-IN" sz="1700" b="0" i="0" u="none" strike="noStrike" cap="none" dirty="0">
                          <a:solidFill>
                            <a:srgbClr val="000000"/>
                          </a:solidFill>
                          <a:effectLst/>
                          <a:latin typeface="Lato" panose="020B0604020202020204" charset="0"/>
                          <a:ea typeface="Arial"/>
                          <a:cs typeface="Arial"/>
                          <a:sym typeface="Arial"/>
                        </a:rPr>
                        <a:t>0.7503122930372382</a:t>
                      </a:r>
                      <a:endParaRPr sz="1700" dirty="0">
                        <a:latin typeface="Lato" panose="020B0604020202020204" charset="0"/>
                        <a:ea typeface="Lato"/>
                        <a:cs typeface="Lato"/>
                        <a:sym typeface="Lato"/>
                      </a:endParaRPr>
                    </a:p>
                  </a:txBody>
                  <a:tcPr marL="63500" marR="63500" marT="63500" marB="63500"/>
                </a:tc>
                <a:extLst>
                  <a:ext uri="{0D108BD9-81ED-4DB2-BD59-A6C34878D82A}">
                    <a16:rowId xmlns:a16="http://schemas.microsoft.com/office/drawing/2014/main" val="10001"/>
                  </a:ext>
                </a:extLst>
              </a:tr>
              <a:tr h="607975">
                <a:tc>
                  <a:txBody>
                    <a:bodyPr/>
                    <a:lstStyle/>
                    <a:p>
                      <a:pPr marL="0" lvl="0" indent="0" algn="ctr" rtl="0">
                        <a:spcBef>
                          <a:spcPts val="0"/>
                        </a:spcBef>
                        <a:spcAft>
                          <a:spcPts val="0"/>
                        </a:spcAft>
                        <a:buNone/>
                      </a:pPr>
                      <a:r>
                        <a:rPr lang="en" sz="1700" b="1" i="1">
                          <a:latin typeface="Lato"/>
                          <a:ea typeface="Lato"/>
                          <a:cs typeface="Lato"/>
                          <a:sym typeface="Lato"/>
                        </a:rPr>
                        <a:t>Town Centre</a:t>
                      </a:r>
                      <a:endParaRPr sz="1700" b="1" i="1">
                        <a:latin typeface="Lato"/>
                        <a:ea typeface="Lato"/>
                        <a:cs typeface="Lato"/>
                        <a:sym typeface="Lato"/>
                      </a:endParaRPr>
                    </a:p>
                  </a:txBody>
                  <a:tcPr marL="63500" marR="63500" marT="63500" marB="63500">
                    <a:solidFill>
                      <a:schemeClr val="lt1"/>
                    </a:solidFill>
                  </a:tcPr>
                </a:tc>
                <a:tc>
                  <a:txBody>
                    <a:bodyPr/>
                    <a:lstStyle/>
                    <a:p>
                      <a:pPr marL="0" lvl="0" indent="0" algn="ctr" rtl="0">
                        <a:spcBef>
                          <a:spcPts val="0"/>
                        </a:spcBef>
                        <a:spcAft>
                          <a:spcPts val="0"/>
                        </a:spcAft>
                        <a:buNone/>
                      </a:pPr>
                      <a:r>
                        <a:rPr lang="en" sz="1700">
                          <a:latin typeface="Lato"/>
                          <a:ea typeface="Lato"/>
                          <a:cs typeface="Lato"/>
                          <a:sym typeface="Lato"/>
                        </a:rPr>
                        <a:t>0.8816814148867955</a:t>
                      </a:r>
                      <a:endParaRPr sz="1700">
                        <a:latin typeface="Lato"/>
                        <a:ea typeface="Lato"/>
                        <a:cs typeface="Lato"/>
                        <a:sym typeface="Lato"/>
                      </a:endParaRPr>
                    </a:p>
                  </a:txBody>
                  <a:tcPr marL="63500" marR="63500" marT="63500" marB="63500"/>
                </a:tc>
                <a:tc>
                  <a:txBody>
                    <a:bodyPr/>
                    <a:lstStyle/>
                    <a:p>
                      <a:pPr marL="0" lvl="0" indent="0" algn="ctr" rtl="0">
                        <a:spcBef>
                          <a:spcPts val="0"/>
                        </a:spcBef>
                        <a:spcAft>
                          <a:spcPts val="0"/>
                        </a:spcAft>
                        <a:buNone/>
                      </a:pPr>
                      <a:r>
                        <a:rPr lang="en" sz="1700" dirty="0">
                          <a:latin typeface="Lato"/>
                          <a:ea typeface="Lato"/>
                          <a:cs typeface="Lato"/>
                          <a:sym typeface="Lato"/>
                        </a:rPr>
                        <a:t>0.7883997548728089</a:t>
                      </a:r>
                      <a:endParaRPr sz="1700" dirty="0">
                        <a:latin typeface="Lato"/>
                        <a:ea typeface="Lato"/>
                        <a:cs typeface="Lato"/>
                        <a:sym typeface="Lato"/>
                      </a:endParaRPr>
                    </a:p>
                  </a:txBody>
                  <a:tcPr marL="63500" marR="63500" marT="63500" marB="63500"/>
                </a:tc>
                <a:extLst>
                  <a:ext uri="{0D108BD9-81ED-4DB2-BD59-A6C34878D82A}">
                    <a16:rowId xmlns:a16="http://schemas.microsoft.com/office/drawing/2014/main" val="10002"/>
                  </a:ext>
                </a:extLst>
              </a:tr>
              <a:tr h="607975">
                <a:tc>
                  <a:txBody>
                    <a:bodyPr/>
                    <a:lstStyle/>
                    <a:p>
                      <a:pPr marL="0" lvl="0" indent="0" algn="ctr" rtl="0">
                        <a:spcBef>
                          <a:spcPts val="0"/>
                        </a:spcBef>
                        <a:spcAft>
                          <a:spcPts val="0"/>
                        </a:spcAft>
                        <a:buNone/>
                      </a:pPr>
                      <a:r>
                        <a:rPr lang="en" sz="1700" b="1" i="1">
                          <a:latin typeface="Lato"/>
                          <a:ea typeface="Lato"/>
                          <a:cs typeface="Lato"/>
                          <a:sym typeface="Lato"/>
                        </a:rPr>
                        <a:t>Pedestrian Walking</a:t>
                      </a:r>
                      <a:endParaRPr sz="1700" b="1" i="1">
                        <a:latin typeface="Lato"/>
                        <a:ea typeface="Lato"/>
                        <a:cs typeface="Lato"/>
                        <a:sym typeface="Lato"/>
                      </a:endParaRPr>
                    </a:p>
                  </a:txBody>
                  <a:tcPr marL="63500" marR="63500" marT="63500" marB="63500">
                    <a:solidFill>
                      <a:schemeClr val="lt1"/>
                    </a:solidFill>
                  </a:tcPr>
                </a:tc>
                <a:tc>
                  <a:txBody>
                    <a:bodyPr/>
                    <a:lstStyle/>
                    <a:p>
                      <a:pPr marL="0" lvl="0" indent="0" algn="ctr" rtl="0">
                        <a:spcBef>
                          <a:spcPts val="0"/>
                        </a:spcBef>
                        <a:spcAft>
                          <a:spcPts val="0"/>
                        </a:spcAft>
                        <a:buNone/>
                      </a:pPr>
                      <a:r>
                        <a:rPr lang="en" sz="1700">
                          <a:latin typeface="Lato"/>
                          <a:ea typeface="Lato"/>
                          <a:cs typeface="Lato"/>
                          <a:sym typeface="Lato"/>
                        </a:rPr>
                        <a:t>0.9709215107691926</a:t>
                      </a:r>
                      <a:endParaRPr sz="1700">
                        <a:latin typeface="Lato"/>
                        <a:ea typeface="Lato"/>
                        <a:cs typeface="Lato"/>
                        <a:sym typeface="Lato"/>
                      </a:endParaRPr>
                    </a:p>
                  </a:txBody>
                  <a:tcPr marL="63500" marR="63500" marT="63500" marB="63500"/>
                </a:tc>
                <a:tc>
                  <a:txBody>
                    <a:bodyPr/>
                    <a:lstStyle/>
                    <a:p>
                      <a:pPr marL="0" lvl="0" indent="0" algn="ctr" rtl="0">
                        <a:spcBef>
                          <a:spcPts val="0"/>
                        </a:spcBef>
                        <a:spcAft>
                          <a:spcPts val="0"/>
                        </a:spcAft>
                        <a:buNone/>
                      </a:pPr>
                      <a:r>
                        <a:rPr lang="en" sz="1700">
                          <a:latin typeface="Lato"/>
                          <a:ea typeface="Lato"/>
                          <a:cs typeface="Lato"/>
                          <a:sym typeface="Lato"/>
                        </a:rPr>
                        <a:t>0.8729871214650065</a:t>
                      </a:r>
                      <a:endParaRPr sz="1700">
                        <a:latin typeface="Lato"/>
                        <a:ea typeface="Lato"/>
                        <a:cs typeface="Lato"/>
                        <a:sym typeface="Lato"/>
                      </a:endParaRPr>
                    </a:p>
                  </a:txBody>
                  <a:tcPr marL="63500" marR="63500" marT="63500" marB="63500"/>
                </a:tc>
                <a:extLst>
                  <a:ext uri="{0D108BD9-81ED-4DB2-BD59-A6C34878D82A}">
                    <a16:rowId xmlns:a16="http://schemas.microsoft.com/office/drawing/2014/main" val="10003"/>
                  </a:ext>
                </a:extLst>
              </a:tr>
              <a:tr h="607975">
                <a:tc>
                  <a:txBody>
                    <a:bodyPr/>
                    <a:lstStyle/>
                    <a:p>
                      <a:pPr marL="0" lvl="0" indent="0" algn="ctr" rtl="0">
                        <a:spcBef>
                          <a:spcPts val="0"/>
                        </a:spcBef>
                        <a:spcAft>
                          <a:spcPts val="0"/>
                        </a:spcAft>
                        <a:buNone/>
                      </a:pPr>
                      <a:r>
                        <a:rPr lang="en" sz="1700" b="1" i="1">
                          <a:latin typeface="Lato"/>
                          <a:ea typeface="Lato"/>
                          <a:cs typeface="Lato"/>
                          <a:sym typeface="Lato"/>
                        </a:rPr>
                        <a:t>Student Video</a:t>
                      </a:r>
                      <a:endParaRPr sz="1700" b="1" i="1">
                        <a:latin typeface="Lato"/>
                        <a:ea typeface="Lato"/>
                        <a:cs typeface="Lato"/>
                        <a:sym typeface="Lato"/>
                      </a:endParaRPr>
                    </a:p>
                  </a:txBody>
                  <a:tcPr marL="63500" marR="63500" marT="63500" marB="63500">
                    <a:solidFill>
                      <a:schemeClr val="lt1"/>
                    </a:solidFill>
                  </a:tcPr>
                </a:tc>
                <a:tc>
                  <a:txBody>
                    <a:bodyPr/>
                    <a:lstStyle/>
                    <a:p>
                      <a:pPr marL="0" lvl="0" indent="0" algn="ctr" rtl="0">
                        <a:spcBef>
                          <a:spcPts val="0"/>
                        </a:spcBef>
                        <a:spcAft>
                          <a:spcPts val="0"/>
                        </a:spcAft>
                        <a:buNone/>
                      </a:pPr>
                      <a:r>
                        <a:rPr lang="en" sz="1700">
                          <a:latin typeface="Lato"/>
                          <a:ea typeface="Lato"/>
                          <a:cs typeface="Lato"/>
                          <a:sym typeface="Lato"/>
                        </a:rPr>
                        <a:t>0.8703143704892438</a:t>
                      </a:r>
                      <a:endParaRPr sz="1700">
                        <a:latin typeface="Lato"/>
                        <a:ea typeface="Lato"/>
                        <a:cs typeface="Lato"/>
                        <a:sym typeface="Lato"/>
                      </a:endParaRPr>
                    </a:p>
                  </a:txBody>
                  <a:tcPr marL="63500" marR="63500" marT="63500" marB="63500"/>
                </a:tc>
                <a:tc>
                  <a:txBody>
                    <a:bodyPr/>
                    <a:lstStyle/>
                    <a:p>
                      <a:pPr marL="0" lvl="0" indent="0" algn="ctr" rtl="0">
                        <a:spcBef>
                          <a:spcPts val="0"/>
                        </a:spcBef>
                        <a:spcAft>
                          <a:spcPts val="0"/>
                        </a:spcAft>
                        <a:buNone/>
                      </a:pPr>
                      <a:r>
                        <a:rPr lang="en" sz="1700" dirty="0">
                          <a:latin typeface="Lato"/>
                          <a:ea typeface="Lato"/>
                          <a:cs typeface="Lato"/>
                          <a:sym typeface="Lato"/>
                        </a:rPr>
                        <a:t>0.8085678247857485</a:t>
                      </a:r>
                      <a:endParaRPr sz="1700" dirty="0">
                        <a:latin typeface="Lato"/>
                        <a:ea typeface="Lato"/>
                        <a:cs typeface="Lato"/>
                        <a:sym typeface="Lato"/>
                      </a:endParaRPr>
                    </a:p>
                  </a:txBody>
                  <a:tcPr marL="63500" marR="63500" marT="63500" marB="63500"/>
                </a:tc>
                <a:extLst>
                  <a:ext uri="{0D108BD9-81ED-4DB2-BD59-A6C34878D82A}">
                    <a16:rowId xmlns:a16="http://schemas.microsoft.com/office/drawing/2014/main" val="10004"/>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7"/>
          <p:cNvSpPr txBox="1">
            <a:spLocks noGrp="1"/>
          </p:cNvSpPr>
          <p:nvPr>
            <p:ph type="title"/>
          </p:nvPr>
        </p:nvSpPr>
        <p:spPr>
          <a:xfrm>
            <a:off x="149525" y="0"/>
            <a:ext cx="8851500" cy="5544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Experimental Results Analysis - Video Snapshots (MOT20) </a:t>
            </a:r>
            <a:endParaRPr/>
          </a:p>
        </p:txBody>
      </p:sp>
      <p:pic>
        <p:nvPicPr>
          <p:cNvPr id="273" name="Google Shape;273;p37"/>
          <p:cNvPicPr preferRelativeResize="0"/>
          <p:nvPr/>
        </p:nvPicPr>
        <p:blipFill rotWithShape="1">
          <a:blip r:embed="rId3">
            <a:alphaModFix/>
          </a:blip>
          <a:srcRect l="2560" t="1571" r="455" b="3731"/>
          <a:stretch/>
        </p:blipFill>
        <p:spPr>
          <a:xfrm>
            <a:off x="179450" y="842288"/>
            <a:ext cx="4266327" cy="3458925"/>
          </a:xfrm>
          <a:prstGeom prst="rect">
            <a:avLst/>
          </a:prstGeom>
          <a:noFill/>
          <a:ln w="19050" cap="flat" cmpd="sng">
            <a:solidFill>
              <a:schemeClr val="dk2"/>
            </a:solidFill>
            <a:prstDash val="solid"/>
            <a:round/>
            <a:headEnd type="none" w="sm" len="sm"/>
            <a:tailEnd type="none" w="sm" len="sm"/>
          </a:ln>
        </p:spPr>
      </p:pic>
      <p:pic>
        <p:nvPicPr>
          <p:cNvPr id="274" name="Google Shape;274;p37"/>
          <p:cNvPicPr preferRelativeResize="0"/>
          <p:nvPr/>
        </p:nvPicPr>
        <p:blipFill rotWithShape="1">
          <a:blip r:embed="rId4">
            <a:alphaModFix/>
          </a:blip>
          <a:srcRect l="2403" t="1728" r="688" b="3304"/>
          <a:stretch/>
        </p:blipFill>
        <p:spPr>
          <a:xfrm>
            <a:off x="4572013" y="842288"/>
            <a:ext cx="4429124" cy="3458925"/>
          </a:xfrm>
          <a:prstGeom prst="rect">
            <a:avLst/>
          </a:prstGeom>
          <a:noFill/>
          <a:ln w="19050" cap="flat" cmpd="sng">
            <a:solidFill>
              <a:schemeClr val="dk2"/>
            </a:solidFill>
            <a:prstDash val="solid"/>
            <a:round/>
            <a:headEnd type="none" w="sm" len="sm"/>
            <a:tailEnd type="none" w="sm" len="sm"/>
          </a:ln>
        </p:spPr>
      </p:pic>
      <p:sp>
        <p:nvSpPr>
          <p:cNvPr id="275" name="Google Shape;275;p37"/>
          <p:cNvSpPr txBox="1"/>
          <p:nvPr/>
        </p:nvSpPr>
        <p:spPr>
          <a:xfrm>
            <a:off x="867225" y="4366000"/>
            <a:ext cx="28908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latin typeface="Lato"/>
                <a:ea typeface="Lato"/>
                <a:cs typeface="Lato"/>
                <a:sym typeface="Lato"/>
              </a:rPr>
              <a:t>YOLO V4</a:t>
            </a:r>
            <a:endParaRPr sz="2000" b="1">
              <a:latin typeface="Lato"/>
              <a:ea typeface="Lato"/>
              <a:cs typeface="Lato"/>
              <a:sym typeface="Lato"/>
            </a:endParaRPr>
          </a:p>
        </p:txBody>
      </p:sp>
      <p:sp>
        <p:nvSpPr>
          <p:cNvPr id="276" name="Google Shape;276;p37"/>
          <p:cNvSpPr txBox="1"/>
          <p:nvPr/>
        </p:nvSpPr>
        <p:spPr>
          <a:xfrm>
            <a:off x="5341163" y="4366000"/>
            <a:ext cx="28908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latin typeface="Lato"/>
                <a:ea typeface="Lato"/>
                <a:cs typeface="Lato"/>
                <a:sym typeface="Lato"/>
              </a:rPr>
              <a:t>YOLO V3</a:t>
            </a:r>
            <a:endParaRPr sz="2000" b="1">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8"/>
          <p:cNvSpPr txBox="1">
            <a:spLocks noGrp="1"/>
          </p:cNvSpPr>
          <p:nvPr>
            <p:ph type="title"/>
          </p:nvPr>
        </p:nvSpPr>
        <p:spPr>
          <a:xfrm>
            <a:off x="149525" y="0"/>
            <a:ext cx="8851500" cy="554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40"/>
              <a:t>Experimental Results Analysis - Video Snapshots (Town Centre) </a:t>
            </a:r>
            <a:endParaRPr sz="2240"/>
          </a:p>
        </p:txBody>
      </p:sp>
      <p:sp>
        <p:nvSpPr>
          <p:cNvPr id="282" name="Google Shape;282;p38"/>
          <p:cNvSpPr txBox="1"/>
          <p:nvPr/>
        </p:nvSpPr>
        <p:spPr>
          <a:xfrm>
            <a:off x="867225" y="4366000"/>
            <a:ext cx="28908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latin typeface="Lato"/>
                <a:ea typeface="Lato"/>
                <a:cs typeface="Lato"/>
                <a:sym typeface="Lato"/>
              </a:rPr>
              <a:t>YOLO V4</a:t>
            </a:r>
            <a:endParaRPr sz="2000" b="1">
              <a:latin typeface="Lato"/>
              <a:ea typeface="Lato"/>
              <a:cs typeface="Lato"/>
              <a:sym typeface="Lato"/>
            </a:endParaRPr>
          </a:p>
        </p:txBody>
      </p:sp>
      <p:sp>
        <p:nvSpPr>
          <p:cNvPr id="283" name="Google Shape;283;p38"/>
          <p:cNvSpPr txBox="1"/>
          <p:nvPr/>
        </p:nvSpPr>
        <p:spPr>
          <a:xfrm>
            <a:off x="5341163" y="4366000"/>
            <a:ext cx="28908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latin typeface="Lato"/>
                <a:ea typeface="Lato"/>
                <a:cs typeface="Lato"/>
                <a:sym typeface="Lato"/>
              </a:rPr>
              <a:t>YOLO V3</a:t>
            </a:r>
            <a:endParaRPr sz="2000" b="1">
              <a:latin typeface="Lato"/>
              <a:ea typeface="Lato"/>
              <a:cs typeface="Lato"/>
              <a:sym typeface="Lato"/>
            </a:endParaRPr>
          </a:p>
        </p:txBody>
      </p:sp>
      <p:pic>
        <p:nvPicPr>
          <p:cNvPr id="284" name="Google Shape;284;p38"/>
          <p:cNvPicPr preferRelativeResize="0"/>
          <p:nvPr/>
        </p:nvPicPr>
        <p:blipFill rotWithShape="1">
          <a:blip r:embed="rId3">
            <a:alphaModFix/>
          </a:blip>
          <a:srcRect l="2623" t="1178" r="580" b="4553"/>
          <a:stretch/>
        </p:blipFill>
        <p:spPr>
          <a:xfrm>
            <a:off x="99650" y="767550"/>
            <a:ext cx="4472349" cy="3588476"/>
          </a:xfrm>
          <a:prstGeom prst="rect">
            <a:avLst/>
          </a:prstGeom>
          <a:noFill/>
          <a:ln w="19050" cap="flat" cmpd="sng">
            <a:solidFill>
              <a:srgbClr val="000000"/>
            </a:solidFill>
            <a:prstDash val="solid"/>
            <a:round/>
            <a:headEnd type="none" w="sm" len="sm"/>
            <a:tailEnd type="none" w="sm" len="sm"/>
          </a:ln>
        </p:spPr>
      </p:pic>
      <p:pic>
        <p:nvPicPr>
          <p:cNvPr id="285" name="Google Shape;285;p38"/>
          <p:cNvPicPr preferRelativeResize="0"/>
          <p:nvPr/>
        </p:nvPicPr>
        <p:blipFill>
          <a:blip r:embed="rId4">
            <a:alphaModFix/>
          </a:blip>
          <a:stretch>
            <a:fillRect/>
          </a:stretch>
        </p:blipFill>
        <p:spPr>
          <a:xfrm>
            <a:off x="4724850" y="746325"/>
            <a:ext cx="4316151" cy="3588475"/>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9"/>
          <p:cNvSpPr txBox="1">
            <a:spLocks noGrp="1"/>
          </p:cNvSpPr>
          <p:nvPr>
            <p:ph type="title"/>
          </p:nvPr>
        </p:nvSpPr>
        <p:spPr>
          <a:xfrm>
            <a:off x="149525" y="0"/>
            <a:ext cx="8851500" cy="5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140"/>
              <a:t>Experimental Results Analysis - Video Snapshots (Student Video) </a:t>
            </a:r>
            <a:endParaRPr sz="2140"/>
          </a:p>
        </p:txBody>
      </p:sp>
      <p:sp>
        <p:nvSpPr>
          <p:cNvPr id="291" name="Google Shape;291;p39"/>
          <p:cNvSpPr txBox="1"/>
          <p:nvPr/>
        </p:nvSpPr>
        <p:spPr>
          <a:xfrm>
            <a:off x="867225" y="4366000"/>
            <a:ext cx="28908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latin typeface="Lato"/>
                <a:ea typeface="Lato"/>
                <a:cs typeface="Lato"/>
                <a:sym typeface="Lato"/>
              </a:rPr>
              <a:t>YOLO V4</a:t>
            </a:r>
            <a:endParaRPr sz="2000" b="1">
              <a:latin typeface="Lato"/>
              <a:ea typeface="Lato"/>
              <a:cs typeface="Lato"/>
              <a:sym typeface="Lato"/>
            </a:endParaRPr>
          </a:p>
        </p:txBody>
      </p:sp>
      <p:sp>
        <p:nvSpPr>
          <p:cNvPr id="292" name="Google Shape;292;p39"/>
          <p:cNvSpPr txBox="1"/>
          <p:nvPr/>
        </p:nvSpPr>
        <p:spPr>
          <a:xfrm>
            <a:off x="5341163" y="4366000"/>
            <a:ext cx="28908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latin typeface="Lato"/>
                <a:ea typeface="Lato"/>
                <a:cs typeface="Lato"/>
                <a:sym typeface="Lato"/>
              </a:rPr>
              <a:t>YOLO V3</a:t>
            </a:r>
            <a:endParaRPr sz="2000" b="1">
              <a:latin typeface="Lato"/>
              <a:ea typeface="Lato"/>
              <a:cs typeface="Lato"/>
              <a:sym typeface="Lato"/>
            </a:endParaRPr>
          </a:p>
        </p:txBody>
      </p:sp>
      <p:pic>
        <p:nvPicPr>
          <p:cNvPr id="293" name="Google Shape;293;p39"/>
          <p:cNvPicPr preferRelativeResize="0"/>
          <p:nvPr/>
        </p:nvPicPr>
        <p:blipFill rotWithShape="1">
          <a:blip r:embed="rId3">
            <a:alphaModFix/>
          </a:blip>
          <a:srcRect l="2177" t="2406" r="1026" b="3599"/>
          <a:stretch/>
        </p:blipFill>
        <p:spPr>
          <a:xfrm>
            <a:off x="199350" y="723000"/>
            <a:ext cx="4326026" cy="3697500"/>
          </a:xfrm>
          <a:prstGeom prst="rect">
            <a:avLst/>
          </a:prstGeom>
          <a:noFill/>
          <a:ln w="19050" cap="flat" cmpd="sng">
            <a:solidFill>
              <a:schemeClr val="dk2"/>
            </a:solidFill>
            <a:prstDash val="solid"/>
            <a:round/>
            <a:headEnd type="none" w="sm" len="sm"/>
            <a:tailEnd type="none" w="sm" len="sm"/>
          </a:ln>
        </p:spPr>
      </p:pic>
      <p:pic>
        <p:nvPicPr>
          <p:cNvPr id="294" name="Google Shape;294;p39"/>
          <p:cNvPicPr preferRelativeResize="0"/>
          <p:nvPr/>
        </p:nvPicPr>
        <p:blipFill>
          <a:blip r:embed="rId4">
            <a:alphaModFix/>
          </a:blip>
          <a:stretch>
            <a:fillRect/>
          </a:stretch>
        </p:blipFill>
        <p:spPr>
          <a:xfrm>
            <a:off x="4675000" y="723000"/>
            <a:ext cx="4326025" cy="3697500"/>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40"/>
          <p:cNvSpPr txBox="1">
            <a:spLocks noGrp="1"/>
          </p:cNvSpPr>
          <p:nvPr>
            <p:ph type="title"/>
          </p:nvPr>
        </p:nvSpPr>
        <p:spPr>
          <a:xfrm>
            <a:off x="0" y="0"/>
            <a:ext cx="9144000" cy="5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040"/>
              <a:t>Experimental Results Analysis - Video Snapshots (Pedestrian Walking) </a:t>
            </a:r>
            <a:endParaRPr sz="2040"/>
          </a:p>
        </p:txBody>
      </p:sp>
      <p:sp>
        <p:nvSpPr>
          <p:cNvPr id="300" name="Google Shape;300;p40"/>
          <p:cNvSpPr txBox="1"/>
          <p:nvPr/>
        </p:nvSpPr>
        <p:spPr>
          <a:xfrm>
            <a:off x="867225" y="4366000"/>
            <a:ext cx="28908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latin typeface="Lato"/>
                <a:ea typeface="Lato"/>
                <a:cs typeface="Lato"/>
                <a:sym typeface="Lato"/>
              </a:rPr>
              <a:t>YOLO V4</a:t>
            </a:r>
            <a:endParaRPr sz="2000" b="1">
              <a:latin typeface="Lato"/>
              <a:ea typeface="Lato"/>
              <a:cs typeface="Lato"/>
              <a:sym typeface="Lato"/>
            </a:endParaRPr>
          </a:p>
        </p:txBody>
      </p:sp>
      <p:sp>
        <p:nvSpPr>
          <p:cNvPr id="301" name="Google Shape;301;p40"/>
          <p:cNvSpPr txBox="1"/>
          <p:nvPr/>
        </p:nvSpPr>
        <p:spPr>
          <a:xfrm>
            <a:off x="5341163" y="4366000"/>
            <a:ext cx="28908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latin typeface="Lato"/>
                <a:ea typeface="Lato"/>
                <a:cs typeface="Lato"/>
                <a:sym typeface="Lato"/>
              </a:rPr>
              <a:t>YOLO V3</a:t>
            </a:r>
            <a:endParaRPr sz="2000" b="1">
              <a:latin typeface="Lato"/>
              <a:ea typeface="Lato"/>
              <a:cs typeface="Lato"/>
              <a:sym typeface="Lato"/>
            </a:endParaRPr>
          </a:p>
        </p:txBody>
      </p:sp>
      <p:pic>
        <p:nvPicPr>
          <p:cNvPr id="302" name="Google Shape;302;p40"/>
          <p:cNvPicPr preferRelativeResize="0"/>
          <p:nvPr/>
        </p:nvPicPr>
        <p:blipFill rotWithShape="1">
          <a:blip r:embed="rId3">
            <a:alphaModFix/>
          </a:blip>
          <a:srcRect l="2505" t="1859" b="3756"/>
          <a:stretch/>
        </p:blipFill>
        <p:spPr>
          <a:xfrm>
            <a:off x="259175" y="706800"/>
            <a:ext cx="4160449" cy="3659200"/>
          </a:xfrm>
          <a:prstGeom prst="rect">
            <a:avLst/>
          </a:prstGeom>
          <a:noFill/>
          <a:ln w="19050" cap="flat" cmpd="sng">
            <a:solidFill>
              <a:schemeClr val="dk2"/>
            </a:solidFill>
            <a:prstDash val="solid"/>
            <a:round/>
            <a:headEnd type="none" w="sm" len="sm"/>
            <a:tailEnd type="none" w="sm" len="sm"/>
          </a:ln>
        </p:spPr>
      </p:pic>
      <p:pic>
        <p:nvPicPr>
          <p:cNvPr id="303" name="Google Shape;303;p40"/>
          <p:cNvPicPr preferRelativeResize="0"/>
          <p:nvPr/>
        </p:nvPicPr>
        <p:blipFill>
          <a:blip r:embed="rId4">
            <a:alphaModFix/>
          </a:blip>
          <a:stretch>
            <a:fillRect/>
          </a:stretch>
        </p:blipFill>
        <p:spPr>
          <a:xfrm>
            <a:off x="4572025" y="706800"/>
            <a:ext cx="4419574" cy="3659200"/>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1"/>
          <p:cNvSpPr txBox="1">
            <a:spLocks noGrp="1"/>
          </p:cNvSpPr>
          <p:nvPr>
            <p:ph type="title"/>
          </p:nvPr>
        </p:nvSpPr>
        <p:spPr>
          <a:xfrm>
            <a:off x="665000" y="53230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ato"/>
                <a:ea typeface="Lato"/>
                <a:cs typeface="Lato"/>
                <a:sym typeface="Lato"/>
              </a:rPr>
              <a:t>Conclusion &amp; Future Work</a:t>
            </a:r>
            <a:endParaRPr sz="3000">
              <a:latin typeface="Lato"/>
              <a:ea typeface="Lato"/>
              <a:cs typeface="Lato"/>
              <a:sym typeface="Lato"/>
            </a:endParaRPr>
          </a:p>
        </p:txBody>
      </p:sp>
      <p:sp>
        <p:nvSpPr>
          <p:cNvPr id="309" name="Google Shape;309;p41"/>
          <p:cNvSpPr txBox="1">
            <a:spLocks noGrp="1"/>
          </p:cNvSpPr>
          <p:nvPr>
            <p:ph type="body" idx="1"/>
          </p:nvPr>
        </p:nvSpPr>
        <p:spPr>
          <a:xfrm>
            <a:off x="727650" y="1355650"/>
            <a:ext cx="7688700" cy="3548700"/>
          </a:xfrm>
          <a:prstGeom prst="rect">
            <a:avLst/>
          </a:prstGeom>
        </p:spPr>
        <p:txBody>
          <a:bodyPr spcFirstLastPara="1" wrap="square" lIns="91425" tIns="91425" rIns="91425" bIns="91425" anchor="t" anchorCtr="0">
            <a:normAutofit lnSpcReduction="10000"/>
          </a:bodyPr>
          <a:lstStyle/>
          <a:p>
            <a:pPr marL="457200" lvl="0" indent="-323850" algn="l" rtl="0">
              <a:spcBef>
                <a:spcPts val="0"/>
              </a:spcBef>
              <a:spcAft>
                <a:spcPts val="0"/>
              </a:spcAft>
              <a:buSzPts val="1500"/>
              <a:buChar char="●"/>
            </a:pPr>
            <a:r>
              <a:rPr lang="en" sz="1500">
                <a:solidFill>
                  <a:srgbClr val="000000"/>
                </a:solidFill>
              </a:rPr>
              <a:t>In this project work, a methodology of social distancing detection for covid19 using deep learning model is proposed.</a:t>
            </a:r>
            <a:endParaRPr sz="1500">
              <a:solidFill>
                <a:srgbClr val="000000"/>
              </a:solidFill>
            </a:endParaRPr>
          </a:p>
          <a:p>
            <a:pPr marL="457200" lvl="0" indent="-323850" algn="l" rtl="0">
              <a:spcBef>
                <a:spcPts val="1000"/>
              </a:spcBef>
              <a:spcAft>
                <a:spcPts val="0"/>
              </a:spcAft>
              <a:buClr>
                <a:srgbClr val="000000"/>
              </a:buClr>
              <a:buSzPts val="1500"/>
              <a:buChar char="●"/>
            </a:pPr>
            <a:r>
              <a:rPr lang="en" sz="1500">
                <a:solidFill>
                  <a:srgbClr val="000000"/>
                </a:solidFill>
              </a:rPr>
              <a:t>With the help of computer vision technology, the distance between people can be estimated and any pair of pedestrians violating the distance criteria are covered with the help of red boxes.</a:t>
            </a:r>
            <a:endParaRPr sz="1500">
              <a:solidFill>
                <a:srgbClr val="000000"/>
              </a:solidFill>
            </a:endParaRPr>
          </a:p>
          <a:p>
            <a:pPr marL="457200" lvl="0" indent="-323850" algn="l" rtl="0">
              <a:spcBef>
                <a:spcPts val="1000"/>
              </a:spcBef>
              <a:spcAft>
                <a:spcPts val="0"/>
              </a:spcAft>
              <a:buClr>
                <a:srgbClr val="000000"/>
              </a:buClr>
              <a:buSzPts val="1500"/>
              <a:buChar char="●"/>
            </a:pPr>
            <a:r>
              <a:rPr lang="en" sz="1500">
                <a:solidFill>
                  <a:srgbClr val="000000"/>
                </a:solidFill>
              </a:rPr>
              <a:t>The proposed methodology is validated using four different input videos showing waking pedestrians.</a:t>
            </a:r>
            <a:endParaRPr sz="1500">
              <a:solidFill>
                <a:srgbClr val="000000"/>
              </a:solidFill>
            </a:endParaRPr>
          </a:p>
          <a:p>
            <a:pPr marL="457200" lvl="0" indent="-323850" algn="l" rtl="0">
              <a:spcBef>
                <a:spcPts val="1000"/>
              </a:spcBef>
              <a:spcAft>
                <a:spcPts val="0"/>
              </a:spcAft>
              <a:buClr>
                <a:srgbClr val="000000"/>
              </a:buClr>
              <a:buSzPts val="1500"/>
              <a:buChar char="●"/>
            </a:pPr>
            <a:r>
              <a:rPr lang="en" sz="1500">
                <a:solidFill>
                  <a:srgbClr val="000000"/>
                </a:solidFill>
              </a:rPr>
              <a:t>The visualization results showed that the proposed method is capable of determining the social distance measure between people.</a:t>
            </a:r>
            <a:endParaRPr sz="1500">
              <a:solidFill>
                <a:srgbClr val="000000"/>
              </a:solidFill>
            </a:endParaRPr>
          </a:p>
          <a:p>
            <a:pPr marL="457200" lvl="0" indent="-323850" algn="l" rtl="0">
              <a:spcBef>
                <a:spcPts val="1000"/>
              </a:spcBef>
              <a:spcAft>
                <a:spcPts val="0"/>
              </a:spcAft>
              <a:buClr>
                <a:srgbClr val="000000"/>
              </a:buClr>
              <a:buSzPts val="1500"/>
              <a:buChar char="●"/>
            </a:pPr>
            <a:r>
              <a:rPr lang="en" sz="1500">
                <a:solidFill>
                  <a:srgbClr val="000000"/>
                </a:solidFill>
              </a:rPr>
              <a:t>This model can be implemented in real life environments such as universities, public transport stations and many other places as a future work. </a:t>
            </a:r>
            <a:endParaRPr sz="1500">
              <a:solidFill>
                <a:srgbClr val="000000"/>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3"/>
        <p:cNvGrpSpPr/>
        <p:nvPr/>
      </p:nvGrpSpPr>
      <p:grpSpPr>
        <a:xfrm>
          <a:off x="0" y="0"/>
          <a:ext cx="0" cy="0"/>
          <a:chOff x="0" y="0"/>
          <a:chExt cx="0" cy="0"/>
        </a:xfrm>
      </p:grpSpPr>
      <p:sp>
        <p:nvSpPr>
          <p:cNvPr id="314" name="Google Shape;314;p42"/>
          <p:cNvSpPr txBox="1">
            <a:spLocks noGrp="1"/>
          </p:cNvSpPr>
          <p:nvPr>
            <p:ph type="title"/>
          </p:nvPr>
        </p:nvSpPr>
        <p:spPr>
          <a:xfrm>
            <a:off x="729450" y="482200"/>
            <a:ext cx="7688700" cy="59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ato"/>
                <a:ea typeface="Lato"/>
                <a:cs typeface="Lato"/>
                <a:sym typeface="Lato"/>
              </a:rPr>
              <a:t>References</a:t>
            </a:r>
            <a:endParaRPr sz="3000">
              <a:latin typeface="Lato"/>
              <a:ea typeface="Lato"/>
              <a:cs typeface="Lato"/>
              <a:sym typeface="Lato"/>
            </a:endParaRPr>
          </a:p>
        </p:txBody>
      </p:sp>
      <p:sp>
        <p:nvSpPr>
          <p:cNvPr id="315" name="Google Shape;315;p42"/>
          <p:cNvSpPr txBox="1">
            <a:spLocks noGrp="1"/>
          </p:cNvSpPr>
          <p:nvPr>
            <p:ph type="body" idx="1"/>
          </p:nvPr>
        </p:nvSpPr>
        <p:spPr>
          <a:xfrm>
            <a:off x="729449" y="1406425"/>
            <a:ext cx="8244429" cy="3084000"/>
          </a:xfrm>
          <a:prstGeom prst="rect">
            <a:avLst/>
          </a:prstGeom>
        </p:spPr>
        <p:txBody>
          <a:bodyPr spcFirstLastPara="1" wrap="square" lIns="91425" tIns="91425" rIns="91425" bIns="91425" anchor="t" anchorCtr="0">
            <a:normAutofit/>
          </a:bodyPr>
          <a:lstStyle/>
          <a:p>
            <a:pPr marL="412750" indent="-285750">
              <a:spcBef>
                <a:spcPts val="2400"/>
              </a:spcBef>
              <a:buClr>
                <a:srgbClr val="000000"/>
              </a:buClr>
              <a:buSzPts val="1600"/>
            </a:pPr>
            <a:r>
              <a:rPr lang="en" sz="1600" dirty="0">
                <a:solidFill>
                  <a:srgbClr val="000000"/>
                </a:solidFill>
              </a:rPr>
              <a:t>A deep learning-based social distance monitoring framework for COVID-19</a:t>
            </a:r>
            <a:endParaRPr sz="1600" dirty="0">
              <a:solidFill>
                <a:srgbClr val="000000"/>
              </a:solidFill>
            </a:endParaRPr>
          </a:p>
          <a:p>
            <a:pPr marL="457200" lvl="0" indent="0" algn="l" rtl="0">
              <a:spcBef>
                <a:spcPts val="0"/>
              </a:spcBef>
              <a:spcAft>
                <a:spcPts val="0"/>
              </a:spcAft>
              <a:buNone/>
            </a:pPr>
            <a:r>
              <a:rPr lang="en" sz="1600" u="sng" dirty="0">
                <a:solidFill>
                  <a:schemeClr val="hlink"/>
                </a:solidFill>
                <a:hlinkClick r:id="rId3"/>
              </a:rPr>
              <a:t>https://www.sciencedirect.com/science/article/pii/S2210670720307897</a:t>
            </a:r>
            <a:endParaRPr lang="en" sz="1600" u="sng" dirty="0">
              <a:solidFill>
                <a:schemeClr val="hlink"/>
              </a:solidFill>
            </a:endParaRPr>
          </a:p>
          <a:p>
            <a:pPr marL="412750" indent="-285750">
              <a:spcBef>
                <a:spcPts val="2400"/>
              </a:spcBef>
              <a:buClr>
                <a:srgbClr val="000000"/>
              </a:buClr>
              <a:buSzPts val="1600"/>
            </a:pPr>
            <a:r>
              <a:rPr lang="en-US" sz="1600" dirty="0">
                <a:solidFill>
                  <a:srgbClr val="000000"/>
                </a:solidFill>
              </a:rPr>
              <a:t>Social Distancing Detection using Deep Learning Model. </a:t>
            </a:r>
            <a:r>
              <a:rPr lang="en-US" sz="1600" b="1" i="1" dirty="0">
                <a:solidFill>
                  <a:srgbClr val="000000"/>
                </a:solidFill>
              </a:rPr>
              <a:t>[Base Paper]</a:t>
            </a:r>
            <a:endParaRPr lang="en-US" sz="1600" dirty="0">
              <a:solidFill>
                <a:srgbClr val="000000"/>
              </a:solidFill>
            </a:endParaRPr>
          </a:p>
          <a:p>
            <a:pPr indent="0">
              <a:buNone/>
            </a:pPr>
            <a:r>
              <a:rPr lang="en" sz="1600" u="sng" dirty="0">
                <a:solidFill>
                  <a:schemeClr val="hlink"/>
                </a:solidFill>
                <a:hlinkClick r:id="rId4"/>
              </a:rPr>
              <a:t>https://ieeexplore.ieee.org/stamp/stamp.jsp?arnumber=9243478</a:t>
            </a:r>
            <a:endParaRPr lang="en" sz="1600" u="sng" dirty="0">
              <a:solidFill>
                <a:schemeClr val="hlink"/>
              </a:solidFill>
            </a:endParaRPr>
          </a:p>
          <a:p>
            <a:pPr marL="412750" indent="-285750">
              <a:spcBef>
                <a:spcPts val="2400"/>
              </a:spcBef>
              <a:buClr>
                <a:srgbClr val="000000"/>
              </a:buClr>
              <a:buSzPts val="1600"/>
            </a:pPr>
            <a:r>
              <a:rPr lang="en-US" sz="1600" dirty="0" err="1">
                <a:solidFill>
                  <a:srgbClr val="000000"/>
                </a:solidFill>
              </a:rPr>
              <a:t>DeepSOCIAL</a:t>
            </a:r>
            <a:r>
              <a:rPr lang="en-US" sz="1600" dirty="0">
                <a:solidFill>
                  <a:srgbClr val="000000"/>
                </a:solidFill>
              </a:rPr>
              <a:t>: Social Distancing Monitoring and Infection Risk Assessment in COVID-19 Pandemic</a:t>
            </a:r>
          </a:p>
          <a:p>
            <a:pPr indent="0">
              <a:buNone/>
            </a:pPr>
            <a:r>
              <a:rPr lang="en-IN" sz="1600" u="sng" dirty="0">
                <a:solidFill>
                  <a:schemeClr val="hlink"/>
                </a:solidFill>
                <a:hlinkClick r:id="rId5"/>
              </a:rPr>
              <a:t>https://www.mdpi.com/2076-3417/10/21/7514</a:t>
            </a:r>
            <a:endParaRPr lang="en-IN" sz="1600" dirty="0">
              <a:solidFill>
                <a:srgbClr val="000000"/>
              </a:solidFill>
            </a:endParaRPr>
          </a:p>
          <a:p>
            <a:pPr indent="0">
              <a:buNone/>
            </a:pPr>
            <a:endParaRPr lang="en" sz="1600" u="sng" dirty="0">
              <a:solidFill>
                <a:schemeClr val="hlink"/>
              </a:solidFill>
            </a:endParaRPr>
          </a:p>
          <a:p>
            <a:pPr indent="0">
              <a:buNone/>
            </a:pPr>
            <a:endParaRPr lang="en" sz="1600" u="sng" dirty="0">
              <a:solidFill>
                <a:schemeClr val="hlink"/>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8"/>
        <p:cNvGrpSpPr/>
        <p:nvPr/>
      </p:nvGrpSpPr>
      <p:grpSpPr>
        <a:xfrm>
          <a:off x="0" y="0"/>
          <a:ext cx="0" cy="0"/>
          <a:chOff x="0" y="0"/>
          <a:chExt cx="0" cy="0"/>
        </a:xfrm>
      </p:grpSpPr>
      <p:sp>
        <p:nvSpPr>
          <p:cNvPr id="109" name="Google Shape;109;p16"/>
          <p:cNvSpPr txBox="1">
            <a:spLocks noGrp="1"/>
          </p:cNvSpPr>
          <p:nvPr>
            <p:ph type="title"/>
          </p:nvPr>
        </p:nvSpPr>
        <p:spPr>
          <a:xfrm>
            <a:off x="729450" y="595325"/>
            <a:ext cx="76887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840"/>
              <a:t>Our Project Goals</a:t>
            </a:r>
            <a:endParaRPr sz="2840"/>
          </a:p>
        </p:txBody>
      </p:sp>
      <p:pic>
        <p:nvPicPr>
          <p:cNvPr id="110" name="Google Shape;110;p16"/>
          <p:cNvPicPr preferRelativeResize="0"/>
          <p:nvPr/>
        </p:nvPicPr>
        <p:blipFill rotWithShape="1">
          <a:blip r:embed="rId3">
            <a:alphaModFix/>
          </a:blip>
          <a:srcRect t="4190" b="23560"/>
          <a:stretch/>
        </p:blipFill>
        <p:spPr>
          <a:xfrm>
            <a:off x="2380238" y="1671638"/>
            <a:ext cx="1907925" cy="1800225"/>
          </a:xfrm>
          <a:prstGeom prst="rect">
            <a:avLst/>
          </a:prstGeom>
          <a:noFill/>
          <a:ln w="9525" cap="flat" cmpd="sng">
            <a:solidFill>
              <a:srgbClr val="B6D7A8"/>
            </a:solidFill>
            <a:prstDash val="dash"/>
            <a:round/>
            <a:headEnd type="none" w="sm" len="sm"/>
            <a:tailEnd type="none" w="sm" len="sm"/>
          </a:ln>
        </p:spPr>
      </p:pic>
      <p:pic>
        <p:nvPicPr>
          <p:cNvPr id="111" name="Google Shape;111;p16"/>
          <p:cNvPicPr preferRelativeResize="0"/>
          <p:nvPr/>
        </p:nvPicPr>
        <p:blipFill>
          <a:blip r:embed="rId4">
            <a:alphaModFix/>
          </a:blip>
          <a:stretch>
            <a:fillRect/>
          </a:stretch>
        </p:blipFill>
        <p:spPr>
          <a:xfrm>
            <a:off x="191425" y="1671650"/>
            <a:ext cx="1907925" cy="1800225"/>
          </a:xfrm>
          <a:prstGeom prst="rect">
            <a:avLst/>
          </a:prstGeom>
          <a:noFill/>
          <a:ln w="9525" cap="flat" cmpd="sng">
            <a:solidFill>
              <a:schemeClr val="accent2"/>
            </a:solidFill>
            <a:prstDash val="dash"/>
            <a:round/>
            <a:headEnd type="none" w="sm" len="sm"/>
            <a:tailEnd type="none" w="sm" len="sm"/>
          </a:ln>
        </p:spPr>
      </p:pic>
      <p:pic>
        <p:nvPicPr>
          <p:cNvPr id="112" name="Google Shape;112;p16"/>
          <p:cNvPicPr preferRelativeResize="0"/>
          <p:nvPr/>
        </p:nvPicPr>
        <p:blipFill>
          <a:blip r:embed="rId5">
            <a:alphaModFix/>
          </a:blip>
          <a:stretch>
            <a:fillRect/>
          </a:stretch>
        </p:blipFill>
        <p:spPr>
          <a:xfrm>
            <a:off x="4569063" y="1708375"/>
            <a:ext cx="2015025" cy="1726750"/>
          </a:xfrm>
          <a:prstGeom prst="rect">
            <a:avLst/>
          </a:prstGeom>
          <a:noFill/>
          <a:ln w="9525" cap="flat" cmpd="sng">
            <a:solidFill>
              <a:schemeClr val="accent3"/>
            </a:solidFill>
            <a:prstDash val="dash"/>
            <a:round/>
            <a:headEnd type="none" w="sm" len="sm"/>
            <a:tailEnd type="none" w="sm" len="sm"/>
          </a:ln>
        </p:spPr>
      </p:pic>
      <p:sp>
        <p:nvSpPr>
          <p:cNvPr id="113" name="Google Shape;113;p16"/>
          <p:cNvSpPr txBox="1"/>
          <p:nvPr/>
        </p:nvSpPr>
        <p:spPr>
          <a:xfrm>
            <a:off x="251188" y="3648800"/>
            <a:ext cx="19080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rgbClr val="45818E"/>
                </a:solidFill>
                <a:latin typeface="Raleway"/>
                <a:ea typeface="Raleway"/>
                <a:cs typeface="Raleway"/>
                <a:sym typeface="Raleway"/>
              </a:rPr>
              <a:t>Object Detection</a:t>
            </a:r>
            <a:endParaRPr sz="1900" b="1">
              <a:solidFill>
                <a:schemeClr val="dk1"/>
              </a:solidFill>
              <a:latin typeface="Raleway"/>
              <a:ea typeface="Raleway"/>
              <a:cs typeface="Raleway"/>
              <a:sym typeface="Raleway"/>
            </a:endParaRPr>
          </a:p>
        </p:txBody>
      </p:sp>
      <p:sp>
        <p:nvSpPr>
          <p:cNvPr id="114" name="Google Shape;114;p16"/>
          <p:cNvSpPr txBox="1"/>
          <p:nvPr/>
        </p:nvSpPr>
        <p:spPr>
          <a:xfrm>
            <a:off x="2380300" y="3648800"/>
            <a:ext cx="19080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rgbClr val="45818E"/>
                </a:solidFill>
                <a:latin typeface="Raleway"/>
                <a:ea typeface="Raleway"/>
                <a:cs typeface="Raleway"/>
                <a:sym typeface="Raleway"/>
              </a:rPr>
              <a:t>Monitoring Social Distancing</a:t>
            </a:r>
            <a:endParaRPr sz="1600" b="1">
              <a:solidFill>
                <a:srgbClr val="45818E"/>
              </a:solidFill>
              <a:latin typeface="Raleway"/>
              <a:ea typeface="Raleway"/>
              <a:cs typeface="Raleway"/>
              <a:sym typeface="Raleway"/>
            </a:endParaRPr>
          </a:p>
        </p:txBody>
      </p:sp>
      <p:sp>
        <p:nvSpPr>
          <p:cNvPr id="115" name="Google Shape;115;p16"/>
          <p:cNvSpPr txBox="1"/>
          <p:nvPr/>
        </p:nvSpPr>
        <p:spPr>
          <a:xfrm>
            <a:off x="4548300" y="3648800"/>
            <a:ext cx="2074500" cy="877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rgbClr val="45818E"/>
                </a:solidFill>
                <a:latin typeface="Raleway"/>
                <a:ea typeface="Raleway"/>
                <a:cs typeface="Raleway"/>
                <a:sym typeface="Raleway"/>
              </a:rPr>
              <a:t>Distance Estimation between Pedestrians</a:t>
            </a:r>
            <a:endParaRPr sz="1500" b="1">
              <a:solidFill>
                <a:srgbClr val="45818E"/>
              </a:solidFill>
              <a:latin typeface="Raleway"/>
              <a:ea typeface="Raleway"/>
              <a:cs typeface="Raleway"/>
              <a:sym typeface="Raleway"/>
            </a:endParaRPr>
          </a:p>
        </p:txBody>
      </p:sp>
      <p:pic>
        <p:nvPicPr>
          <p:cNvPr id="116" name="Google Shape;116;p16"/>
          <p:cNvPicPr preferRelativeResize="0"/>
          <p:nvPr/>
        </p:nvPicPr>
        <p:blipFill>
          <a:blip r:embed="rId6">
            <a:alphaModFix/>
          </a:blip>
          <a:stretch>
            <a:fillRect/>
          </a:stretch>
        </p:blipFill>
        <p:spPr>
          <a:xfrm>
            <a:off x="6919925" y="1682926"/>
            <a:ext cx="2142568" cy="1800225"/>
          </a:xfrm>
          <a:prstGeom prst="rect">
            <a:avLst/>
          </a:prstGeom>
          <a:noFill/>
          <a:ln w="9525" cap="flat" cmpd="sng">
            <a:solidFill>
              <a:schemeClr val="accent1"/>
            </a:solidFill>
            <a:prstDash val="dash"/>
            <a:round/>
            <a:headEnd type="none" w="sm" len="sm"/>
            <a:tailEnd type="none" w="sm" len="sm"/>
          </a:ln>
        </p:spPr>
      </p:pic>
      <p:sp>
        <p:nvSpPr>
          <p:cNvPr id="117" name="Google Shape;117;p16"/>
          <p:cNvSpPr txBox="1"/>
          <p:nvPr/>
        </p:nvSpPr>
        <p:spPr>
          <a:xfrm>
            <a:off x="7077150" y="3725500"/>
            <a:ext cx="19080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rgbClr val="45818E"/>
                </a:solidFill>
                <a:latin typeface="Raleway"/>
                <a:ea typeface="Raleway"/>
                <a:cs typeface="Raleway"/>
                <a:sym typeface="Raleway"/>
              </a:rPr>
              <a:t>Violation Email    Alert</a:t>
            </a:r>
            <a:endParaRPr sz="1300">
              <a:latin typeface="Raleway"/>
              <a:ea typeface="Raleway"/>
              <a:cs typeface="Raleway"/>
              <a:sym typeface="Raleway"/>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9"/>
        <p:cNvGrpSpPr/>
        <p:nvPr/>
      </p:nvGrpSpPr>
      <p:grpSpPr>
        <a:xfrm>
          <a:off x="0" y="0"/>
          <a:ext cx="0" cy="0"/>
          <a:chOff x="0" y="0"/>
          <a:chExt cx="0" cy="0"/>
        </a:xfrm>
      </p:grpSpPr>
      <p:sp>
        <p:nvSpPr>
          <p:cNvPr id="320" name="Google Shape;320;p43"/>
          <p:cNvSpPr txBox="1">
            <a:spLocks noGrp="1"/>
          </p:cNvSpPr>
          <p:nvPr>
            <p:ph type="body" idx="1"/>
          </p:nvPr>
        </p:nvSpPr>
        <p:spPr>
          <a:xfrm>
            <a:off x="1842976" y="1851193"/>
            <a:ext cx="6048037" cy="1947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8300" b="1" dirty="0">
                <a:solidFill>
                  <a:schemeClr val="accent3"/>
                </a:solidFill>
              </a:rPr>
              <a:t>Thank</a:t>
            </a:r>
            <a:r>
              <a:rPr lang="en" sz="8300" b="1" dirty="0"/>
              <a:t> </a:t>
            </a:r>
            <a:r>
              <a:rPr lang="en" sz="8300" b="1" dirty="0">
                <a:solidFill>
                  <a:schemeClr val="dk1"/>
                </a:solidFill>
              </a:rPr>
              <a:t>you!</a:t>
            </a:r>
            <a:endParaRPr sz="8300" b="1" dirty="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1"/>
        <p:cNvGrpSpPr/>
        <p:nvPr/>
      </p:nvGrpSpPr>
      <p:grpSpPr>
        <a:xfrm>
          <a:off x="0" y="0"/>
          <a:ext cx="0" cy="0"/>
          <a:chOff x="0" y="0"/>
          <a:chExt cx="0" cy="0"/>
        </a:xfrm>
      </p:grpSpPr>
      <p:sp>
        <p:nvSpPr>
          <p:cNvPr id="122" name="Google Shape;122;p17"/>
          <p:cNvSpPr txBox="1">
            <a:spLocks noGrp="1"/>
          </p:cNvSpPr>
          <p:nvPr>
            <p:ph type="title"/>
          </p:nvPr>
        </p:nvSpPr>
        <p:spPr>
          <a:xfrm>
            <a:off x="729450" y="6688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 Used for the Task</a:t>
            </a:r>
            <a:endParaRPr/>
          </a:p>
        </p:txBody>
      </p:sp>
      <p:sp>
        <p:nvSpPr>
          <p:cNvPr id="123" name="Google Shape;123;p17"/>
          <p:cNvSpPr txBox="1">
            <a:spLocks noGrp="1"/>
          </p:cNvSpPr>
          <p:nvPr>
            <p:ph type="body" idx="1"/>
          </p:nvPr>
        </p:nvSpPr>
        <p:spPr>
          <a:xfrm>
            <a:off x="729450" y="1726750"/>
            <a:ext cx="7688700" cy="3086100"/>
          </a:xfrm>
          <a:prstGeom prst="rect">
            <a:avLst/>
          </a:prstGeom>
        </p:spPr>
        <p:txBody>
          <a:bodyPr spcFirstLastPara="1" wrap="square" lIns="91425" tIns="91425" rIns="91425" bIns="91425" anchor="t" anchorCtr="0">
            <a:normAutofit fontScale="25000" lnSpcReduction="20000"/>
          </a:bodyPr>
          <a:lstStyle/>
          <a:p>
            <a:pPr marL="457200" lvl="0" indent="-319620" algn="just" rtl="0">
              <a:lnSpc>
                <a:spcPct val="150000"/>
              </a:lnSpc>
              <a:spcBef>
                <a:spcPts val="0"/>
              </a:spcBef>
              <a:spcAft>
                <a:spcPts val="0"/>
              </a:spcAft>
              <a:buClr>
                <a:srgbClr val="000000"/>
              </a:buClr>
              <a:buSzPct val="100000"/>
              <a:buFont typeface="Arial"/>
              <a:buChar char="●"/>
            </a:pPr>
            <a:r>
              <a:rPr lang="en" sz="5733">
                <a:solidFill>
                  <a:srgbClr val="000000"/>
                </a:solidFill>
              </a:rPr>
              <a:t>Dataset taken is </a:t>
            </a:r>
            <a:r>
              <a:rPr lang="en" sz="5733" b="1">
                <a:solidFill>
                  <a:srgbClr val="7F6000"/>
                </a:solidFill>
              </a:rPr>
              <a:t>COCO</a:t>
            </a:r>
            <a:r>
              <a:rPr lang="en" sz="5733" b="1" i="1">
                <a:solidFill>
                  <a:srgbClr val="7F6000"/>
                </a:solidFill>
              </a:rPr>
              <a:t>- Common objects in context</a:t>
            </a:r>
            <a:r>
              <a:rPr lang="en" sz="5733" b="1" i="1">
                <a:solidFill>
                  <a:srgbClr val="000000"/>
                </a:solidFill>
              </a:rPr>
              <a:t> </a:t>
            </a:r>
            <a:r>
              <a:rPr lang="en" sz="5733">
                <a:solidFill>
                  <a:srgbClr val="000000"/>
                </a:solidFill>
              </a:rPr>
              <a:t>and is designed to represent a vast array of objects that we regularly encounter in everyday life. </a:t>
            </a:r>
            <a:endParaRPr sz="5733">
              <a:solidFill>
                <a:srgbClr val="000000"/>
              </a:solidFill>
            </a:endParaRPr>
          </a:p>
          <a:p>
            <a:pPr marL="457200" lvl="0" indent="-319620" algn="just" rtl="0">
              <a:lnSpc>
                <a:spcPct val="150000"/>
              </a:lnSpc>
              <a:spcBef>
                <a:spcPts val="0"/>
              </a:spcBef>
              <a:spcAft>
                <a:spcPts val="0"/>
              </a:spcAft>
              <a:buClr>
                <a:srgbClr val="000000"/>
              </a:buClr>
              <a:buSzPct val="100000"/>
              <a:buFont typeface="Arial"/>
              <a:buChar char="●"/>
            </a:pPr>
            <a:r>
              <a:rPr lang="en" sz="5733" b="1">
                <a:solidFill>
                  <a:srgbClr val="000000"/>
                </a:solidFill>
              </a:rPr>
              <a:t>COCO</a:t>
            </a:r>
            <a:r>
              <a:rPr lang="en" sz="5733">
                <a:solidFill>
                  <a:srgbClr val="000000"/>
                </a:solidFill>
              </a:rPr>
              <a:t> is a large-scale object detection, segmentation, and captioning </a:t>
            </a:r>
            <a:r>
              <a:rPr lang="en" sz="5733" b="1">
                <a:solidFill>
                  <a:srgbClr val="000000"/>
                </a:solidFill>
              </a:rPr>
              <a:t>dataset</a:t>
            </a:r>
            <a:r>
              <a:rPr lang="en" sz="5733">
                <a:solidFill>
                  <a:srgbClr val="000000"/>
                </a:solidFill>
              </a:rPr>
              <a:t>.</a:t>
            </a:r>
            <a:endParaRPr sz="5733">
              <a:solidFill>
                <a:srgbClr val="000000"/>
              </a:solidFill>
            </a:endParaRPr>
          </a:p>
          <a:p>
            <a:pPr marL="457200" lvl="0" indent="-319620" algn="just" rtl="0">
              <a:lnSpc>
                <a:spcPct val="150000"/>
              </a:lnSpc>
              <a:spcBef>
                <a:spcPts val="0"/>
              </a:spcBef>
              <a:spcAft>
                <a:spcPts val="0"/>
              </a:spcAft>
              <a:buClr>
                <a:srgbClr val="000000"/>
              </a:buClr>
              <a:buSzPct val="100000"/>
              <a:buChar char="●"/>
            </a:pPr>
            <a:r>
              <a:rPr lang="en" sz="5733" b="1">
                <a:solidFill>
                  <a:srgbClr val="000000"/>
                </a:solidFill>
              </a:rPr>
              <a:t>COCO Dataset Facts:</a:t>
            </a:r>
            <a:endParaRPr sz="5733" b="1">
              <a:solidFill>
                <a:srgbClr val="000000"/>
              </a:solidFill>
            </a:endParaRPr>
          </a:p>
          <a:p>
            <a:pPr marL="0" lvl="0" indent="0" algn="just" rtl="0">
              <a:spcBef>
                <a:spcPts val="1200"/>
              </a:spcBef>
              <a:spcAft>
                <a:spcPts val="0"/>
              </a:spcAft>
              <a:buNone/>
            </a:pPr>
            <a:r>
              <a:rPr lang="en" sz="5733" b="1">
                <a:solidFill>
                  <a:srgbClr val="000000"/>
                </a:solidFill>
              </a:rPr>
              <a:t>        -  </a:t>
            </a:r>
            <a:r>
              <a:rPr lang="en" sz="5733">
                <a:solidFill>
                  <a:srgbClr val="000000"/>
                </a:solidFill>
              </a:rPr>
              <a:t>The COCO Dataset has </a:t>
            </a:r>
            <a:r>
              <a:rPr lang="en" sz="5733" b="1" i="1">
                <a:solidFill>
                  <a:srgbClr val="000000"/>
                </a:solidFill>
              </a:rPr>
              <a:t>121,408 images</a:t>
            </a:r>
            <a:endParaRPr sz="5733">
              <a:solidFill>
                <a:srgbClr val="000000"/>
              </a:solidFill>
            </a:endParaRPr>
          </a:p>
          <a:p>
            <a:pPr marL="0" lvl="0" indent="0" algn="just" rtl="0">
              <a:spcBef>
                <a:spcPts val="1200"/>
              </a:spcBef>
              <a:spcAft>
                <a:spcPts val="0"/>
              </a:spcAft>
              <a:buNone/>
            </a:pPr>
            <a:r>
              <a:rPr lang="en" sz="5733">
                <a:solidFill>
                  <a:srgbClr val="000000"/>
                </a:solidFill>
              </a:rPr>
              <a:t>        </a:t>
            </a:r>
            <a:r>
              <a:rPr lang="en" sz="5733" b="1">
                <a:solidFill>
                  <a:srgbClr val="000000"/>
                </a:solidFill>
              </a:rPr>
              <a:t>-  </a:t>
            </a:r>
            <a:r>
              <a:rPr lang="en" sz="5733">
                <a:solidFill>
                  <a:srgbClr val="000000"/>
                </a:solidFill>
              </a:rPr>
              <a:t>The COCO Dataset has</a:t>
            </a:r>
            <a:r>
              <a:rPr lang="en" sz="5733" b="1">
                <a:solidFill>
                  <a:srgbClr val="000000"/>
                </a:solidFill>
              </a:rPr>
              <a:t> 883,331 object annotations</a:t>
            </a:r>
            <a:endParaRPr sz="5733" b="1">
              <a:solidFill>
                <a:srgbClr val="000000"/>
              </a:solidFill>
            </a:endParaRPr>
          </a:p>
          <a:p>
            <a:pPr marL="0" lvl="0" indent="0" algn="just" rtl="0">
              <a:spcBef>
                <a:spcPts val="1200"/>
              </a:spcBef>
              <a:spcAft>
                <a:spcPts val="0"/>
              </a:spcAft>
              <a:buNone/>
            </a:pPr>
            <a:r>
              <a:rPr lang="en" sz="5733" b="1">
                <a:solidFill>
                  <a:srgbClr val="000000"/>
                </a:solidFill>
              </a:rPr>
              <a:t>         - </a:t>
            </a:r>
            <a:r>
              <a:rPr lang="en" sz="5733">
                <a:solidFill>
                  <a:srgbClr val="000000"/>
                </a:solidFill>
              </a:rPr>
              <a:t>The COCO Dataset has </a:t>
            </a:r>
            <a:r>
              <a:rPr lang="en" sz="5733" b="1" i="1">
                <a:solidFill>
                  <a:srgbClr val="000000"/>
                </a:solidFill>
              </a:rPr>
              <a:t>80 classes</a:t>
            </a:r>
            <a:endParaRPr sz="5733" b="1" i="1">
              <a:solidFill>
                <a:srgbClr val="000000"/>
              </a:solidFill>
            </a:endParaRPr>
          </a:p>
          <a:p>
            <a:pPr marL="0" lvl="0" indent="0" algn="just" rtl="0">
              <a:spcBef>
                <a:spcPts val="1200"/>
              </a:spcBef>
              <a:spcAft>
                <a:spcPts val="0"/>
              </a:spcAft>
              <a:buNone/>
            </a:pPr>
            <a:r>
              <a:rPr lang="en" sz="5733">
                <a:solidFill>
                  <a:srgbClr val="000000"/>
                </a:solidFill>
              </a:rPr>
              <a:t>        </a:t>
            </a:r>
            <a:r>
              <a:rPr lang="en" sz="5733" b="1">
                <a:solidFill>
                  <a:srgbClr val="000000"/>
                </a:solidFill>
              </a:rPr>
              <a:t> - </a:t>
            </a:r>
            <a:r>
              <a:rPr lang="en" sz="5733">
                <a:solidFill>
                  <a:srgbClr val="000000"/>
                </a:solidFill>
              </a:rPr>
              <a:t>The COCO Dataset has median image ratio is </a:t>
            </a:r>
            <a:r>
              <a:rPr lang="en" sz="5733" b="1">
                <a:solidFill>
                  <a:srgbClr val="000000"/>
                </a:solidFill>
              </a:rPr>
              <a:t>640 x 480</a:t>
            </a:r>
            <a:endParaRPr sz="5733" b="1">
              <a:solidFill>
                <a:srgbClr val="000000"/>
              </a:solidFill>
            </a:endParaRPr>
          </a:p>
          <a:p>
            <a:pPr marL="0" lvl="0" indent="0" algn="l" rtl="0">
              <a:spcBef>
                <a:spcPts val="1200"/>
              </a:spcBef>
              <a:spcAft>
                <a:spcPts val="0"/>
              </a:spcAft>
              <a:buNone/>
            </a:pPr>
            <a:endParaRPr sz="1400" b="1" i="1">
              <a:solidFill>
                <a:srgbClr val="000000"/>
              </a:solidFill>
            </a:endParaRPr>
          </a:p>
          <a:p>
            <a:pPr marL="457200" lvl="0" indent="0" algn="l" rtl="0">
              <a:spcBef>
                <a:spcPts val="1400"/>
              </a:spcBef>
              <a:spcAft>
                <a:spcPts val="0"/>
              </a:spcAft>
              <a:buNone/>
            </a:pPr>
            <a:endParaRPr b="1">
              <a:solidFill>
                <a:srgbClr val="000000"/>
              </a:solidFill>
            </a:endParaRPr>
          </a:p>
          <a:p>
            <a:pPr marL="457200" lvl="0" indent="0" algn="l" rtl="0">
              <a:spcBef>
                <a:spcPts val="1400"/>
              </a:spcBef>
              <a:spcAft>
                <a:spcPts val="400"/>
              </a:spcAft>
              <a:buNone/>
            </a:pPr>
            <a:r>
              <a:rPr lang="en" b="1">
                <a:solidFill>
                  <a:srgbClr val="000000"/>
                </a:solidFill>
              </a:rPr>
              <a:t>         </a:t>
            </a:r>
            <a:endParaRPr sz="1400">
              <a:solidFill>
                <a:srgbClr val="000000"/>
              </a:solidFill>
            </a:endParaRPr>
          </a:p>
        </p:txBody>
      </p:sp>
      <p:pic>
        <p:nvPicPr>
          <p:cNvPr id="124" name="Google Shape;124;p17"/>
          <p:cNvPicPr preferRelativeResize="0"/>
          <p:nvPr/>
        </p:nvPicPr>
        <p:blipFill>
          <a:blip r:embed="rId3">
            <a:alphaModFix/>
          </a:blip>
          <a:stretch>
            <a:fillRect/>
          </a:stretch>
        </p:blipFill>
        <p:spPr>
          <a:xfrm>
            <a:off x="5265975" y="668825"/>
            <a:ext cx="3441226" cy="984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8"/>
        <p:cNvGrpSpPr/>
        <p:nvPr/>
      </p:nvGrpSpPr>
      <p:grpSpPr>
        <a:xfrm>
          <a:off x="0" y="0"/>
          <a:ext cx="0" cy="0"/>
          <a:chOff x="0" y="0"/>
          <a:chExt cx="0" cy="0"/>
        </a:xfrm>
      </p:grpSpPr>
      <p:sp>
        <p:nvSpPr>
          <p:cNvPr id="129" name="Google Shape;129;p18"/>
          <p:cNvSpPr txBox="1">
            <a:spLocks noGrp="1"/>
          </p:cNvSpPr>
          <p:nvPr>
            <p:ph type="title"/>
          </p:nvPr>
        </p:nvSpPr>
        <p:spPr>
          <a:xfrm>
            <a:off x="679625" y="0"/>
            <a:ext cx="76887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latin typeface="Lato"/>
                <a:ea typeface="Lato"/>
                <a:cs typeface="Lato"/>
                <a:sym typeface="Lato"/>
              </a:rPr>
              <a:t>   Input Videos Samples (Snapshots)</a:t>
            </a:r>
            <a:endParaRPr sz="2500">
              <a:latin typeface="Lato"/>
              <a:ea typeface="Lato"/>
              <a:cs typeface="Lato"/>
              <a:sym typeface="Lato"/>
            </a:endParaRPr>
          </a:p>
        </p:txBody>
      </p:sp>
      <p:pic>
        <p:nvPicPr>
          <p:cNvPr id="130" name="Google Shape;130;p18"/>
          <p:cNvPicPr preferRelativeResize="0"/>
          <p:nvPr/>
        </p:nvPicPr>
        <p:blipFill>
          <a:blip r:embed="rId3">
            <a:alphaModFix/>
          </a:blip>
          <a:stretch>
            <a:fillRect/>
          </a:stretch>
        </p:blipFill>
        <p:spPr>
          <a:xfrm>
            <a:off x="4647975" y="2785675"/>
            <a:ext cx="4333224" cy="2265224"/>
          </a:xfrm>
          <a:prstGeom prst="rect">
            <a:avLst/>
          </a:prstGeom>
          <a:noFill/>
          <a:ln w="19050" cap="flat" cmpd="sng">
            <a:solidFill>
              <a:schemeClr val="dk2"/>
            </a:solidFill>
            <a:prstDash val="solid"/>
            <a:round/>
            <a:headEnd type="none" w="sm" len="sm"/>
            <a:tailEnd type="none" w="sm" len="sm"/>
          </a:ln>
        </p:spPr>
      </p:pic>
      <p:pic>
        <p:nvPicPr>
          <p:cNvPr id="131" name="Google Shape;131;p18"/>
          <p:cNvPicPr preferRelativeResize="0"/>
          <p:nvPr/>
        </p:nvPicPr>
        <p:blipFill>
          <a:blip r:embed="rId4">
            <a:alphaModFix/>
          </a:blip>
          <a:stretch>
            <a:fillRect/>
          </a:stretch>
        </p:blipFill>
        <p:spPr>
          <a:xfrm>
            <a:off x="102550" y="480600"/>
            <a:ext cx="4333224" cy="2018300"/>
          </a:xfrm>
          <a:prstGeom prst="rect">
            <a:avLst/>
          </a:prstGeom>
          <a:noFill/>
          <a:ln w="19050" cap="flat" cmpd="sng">
            <a:solidFill>
              <a:schemeClr val="dk2"/>
            </a:solidFill>
            <a:prstDash val="solid"/>
            <a:round/>
            <a:headEnd type="none" w="sm" len="sm"/>
            <a:tailEnd type="none" w="sm" len="sm"/>
          </a:ln>
        </p:spPr>
      </p:pic>
      <p:pic>
        <p:nvPicPr>
          <p:cNvPr id="132" name="Google Shape;132;p18"/>
          <p:cNvPicPr preferRelativeResize="0"/>
          <p:nvPr/>
        </p:nvPicPr>
        <p:blipFill>
          <a:blip r:embed="rId5">
            <a:alphaModFix/>
          </a:blip>
          <a:stretch>
            <a:fillRect/>
          </a:stretch>
        </p:blipFill>
        <p:spPr>
          <a:xfrm>
            <a:off x="102550" y="2775675"/>
            <a:ext cx="4333225" cy="2285199"/>
          </a:xfrm>
          <a:prstGeom prst="rect">
            <a:avLst/>
          </a:prstGeom>
          <a:noFill/>
          <a:ln w="19050" cap="flat" cmpd="sng">
            <a:solidFill>
              <a:schemeClr val="dk2"/>
            </a:solidFill>
            <a:prstDash val="solid"/>
            <a:round/>
            <a:headEnd type="none" w="sm" len="sm"/>
            <a:tailEnd type="none" w="sm" len="sm"/>
          </a:ln>
        </p:spPr>
      </p:pic>
      <p:pic>
        <p:nvPicPr>
          <p:cNvPr id="133" name="Google Shape;133;p18"/>
          <p:cNvPicPr preferRelativeResize="0"/>
          <p:nvPr/>
        </p:nvPicPr>
        <p:blipFill>
          <a:blip r:embed="rId6">
            <a:alphaModFix/>
          </a:blip>
          <a:stretch>
            <a:fillRect/>
          </a:stretch>
        </p:blipFill>
        <p:spPr>
          <a:xfrm>
            <a:off x="4647975" y="480600"/>
            <a:ext cx="4333226" cy="2018300"/>
          </a:xfrm>
          <a:prstGeom prst="rect">
            <a:avLst/>
          </a:prstGeom>
          <a:noFill/>
          <a:ln w="19050" cap="flat" cmpd="sng">
            <a:solidFill>
              <a:schemeClr val="dk2"/>
            </a:solidFill>
            <a:prstDash val="solid"/>
            <a:round/>
            <a:headEnd type="none" w="sm" len="sm"/>
            <a:tailEnd type="none" w="sm" len="sm"/>
          </a:ln>
        </p:spPr>
      </p:pic>
      <p:sp>
        <p:nvSpPr>
          <p:cNvPr id="134" name="Google Shape;134;p18"/>
          <p:cNvSpPr txBox="1"/>
          <p:nvPr/>
        </p:nvSpPr>
        <p:spPr>
          <a:xfrm>
            <a:off x="3369275" y="2037200"/>
            <a:ext cx="10665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1"/>
                </a:solidFill>
                <a:latin typeface="Lato Black"/>
                <a:ea typeface="Lato Black"/>
                <a:cs typeface="Lato Black"/>
                <a:sym typeface="Lato Black"/>
              </a:rPr>
              <a:t>MOT20</a:t>
            </a:r>
            <a:endParaRPr sz="1800">
              <a:solidFill>
                <a:schemeClr val="lt1"/>
              </a:solidFill>
              <a:latin typeface="Lato Black"/>
              <a:ea typeface="Lato Black"/>
              <a:cs typeface="Lato Black"/>
              <a:sym typeface="Lato Black"/>
            </a:endParaRPr>
          </a:p>
        </p:txBody>
      </p:sp>
      <p:sp>
        <p:nvSpPr>
          <p:cNvPr id="135" name="Google Shape;135;p18"/>
          <p:cNvSpPr txBox="1"/>
          <p:nvPr/>
        </p:nvSpPr>
        <p:spPr>
          <a:xfrm>
            <a:off x="102550" y="4021025"/>
            <a:ext cx="19908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1"/>
                </a:solidFill>
                <a:latin typeface="Lato Black"/>
                <a:ea typeface="Lato Black"/>
                <a:cs typeface="Lato Black"/>
                <a:sym typeface="Lato Black"/>
              </a:rPr>
              <a:t>Pedestrian Walking</a:t>
            </a:r>
            <a:endParaRPr sz="1800">
              <a:solidFill>
                <a:schemeClr val="lt1"/>
              </a:solidFill>
              <a:latin typeface="Lato Black"/>
              <a:ea typeface="Lato Black"/>
              <a:cs typeface="Lato Black"/>
              <a:sym typeface="Lato Black"/>
            </a:endParaRPr>
          </a:p>
        </p:txBody>
      </p:sp>
      <p:sp>
        <p:nvSpPr>
          <p:cNvPr id="136" name="Google Shape;136;p18"/>
          <p:cNvSpPr txBox="1"/>
          <p:nvPr/>
        </p:nvSpPr>
        <p:spPr>
          <a:xfrm>
            <a:off x="4647975" y="4404600"/>
            <a:ext cx="1990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1"/>
                </a:solidFill>
                <a:latin typeface="Lato Black"/>
                <a:ea typeface="Lato Black"/>
                <a:cs typeface="Lato Black"/>
                <a:sym typeface="Lato Black"/>
              </a:rPr>
              <a:t>Town Centre</a:t>
            </a:r>
            <a:endParaRPr sz="1800">
              <a:solidFill>
                <a:schemeClr val="lt1"/>
              </a:solidFill>
              <a:latin typeface="Lato Black"/>
              <a:ea typeface="Lato Black"/>
              <a:cs typeface="Lato Black"/>
              <a:sym typeface="Lato Black"/>
            </a:endParaRPr>
          </a:p>
        </p:txBody>
      </p:sp>
      <p:sp>
        <p:nvSpPr>
          <p:cNvPr id="137" name="Google Shape;137;p18"/>
          <p:cNvSpPr txBox="1"/>
          <p:nvPr/>
        </p:nvSpPr>
        <p:spPr>
          <a:xfrm>
            <a:off x="6547750" y="1986025"/>
            <a:ext cx="1685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1"/>
                </a:solidFill>
                <a:latin typeface="Lato Black"/>
                <a:ea typeface="Lato Black"/>
                <a:cs typeface="Lato Black"/>
                <a:sym typeface="Lato Black"/>
              </a:rPr>
              <a:t>StudentVideo</a:t>
            </a:r>
            <a:endParaRPr sz="1800">
              <a:solidFill>
                <a:schemeClr val="lt1"/>
              </a:solidFill>
              <a:latin typeface="Lato Black"/>
              <a:ea typeface="Lato Black"/>
              <a:cs typeface="Lato Black"/>
              <a:sym typeface="Lato Black"/>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1"/>
        <p:cNvGrpSpPr/>
        <p:nvPr/>
      </p:nvGrpSpPr>
      <p:grpSpPr>
        <a:xfrm>
          <a:off x="0" y="0"/>
          <a:ext cx="0" cy="0"/>
          <a:chOff x="0" y="0"/>
          <a:chExt cx="0" cy="0"/>
        </a:xfrm>
      </p:grpSpPr>
      <p:sp>
        <p:nvSpPr>
          <p:cNvPr id="142" name="Google Shape;142;p19"/>
          <p:cNvSpPr txBox="1">
            <a:spLocks noGrp="1"/>
          </p:cNvSpPr>
          <p:nvPr>
            <p:ph type="title"/>
          </p:nvPr>
        </p:nvSpPr>
        <p:spPr>
          <a:xfrm>
            <a:off x="729450" y="592700"/>
            <a:ext cx="7688700" cy="53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540"/>
              <a:t>Methodology </a:t>
            </a:r>
            <a:endParaRPr sz="2540"/>
          </a:p>
        </p:txBody>
      </p:sp>
      <p:sp>
        <p:nvSpPr>
          <p:cNvPr id="143" name="Google Shape;143;p19"/>
          <p:cNvSpPr txBox="1">
            <a:spLocks noGrp="1"/>
          </p:cNvSpPr>
          <p:nvPr>
            <p:ph type="body" idx="1"/>
          </p:nvPr>
        </p:nvSpPr>
        <p:spPr>
          <a:xfrm>
            <a:off x="729450" y="1443800"/>
            <a:ext cx="7688700" cy="31974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 sz="1600">
                <a:solidFill>
                  <a:srgbClr val="000000"/>
                </a:solidFill>
              </a:rPr>
              <a:t>The proposed methodology is to detect the safety distance between people in public spaces, an open-source object detection </a:t>
            </a:r>
            <a:r>
              <a:rPr lang="en" sz="1600" b="1" i="1">
                <a:solidFill>
                  <a:srgbClr val="000000"/>
                </a:solidFill>
              </a:rPr>
              <a:t>YOLOv3</a:t>
            </a:r>
            <a:r>
              <a:rPr lang="en" sz="1600">
                <a:solidFill>
                  <a:srgbClr val="000000"/>
                </a:solidFill>
              </a:rPr>
              <a:t> &amp; </a:t>
            </a:r>
            <a:r>
              <a:rPr lang="en" sz="1600" b="1" i="1">
                <a:solidFill>
                  <a:srgbClr val="000000"/>
                </a:solidFill>
              </a:rPr>
              <a:t>YOLOv4</a:t>
            </a:r>
            <a:r>
              <a:rPr lang="en" sz="1600">
                <a:solidFill>
                  <a:srgbClr val="000000"/>
                </a:solidFill>
              </a:rPr>
              <a:t> algorithm was used to detect the pedestrian in the video frame. </a:t>
            </a:r>
            <a:endParaRPr sz="1600">
              <a:solidFill>
                <a:srgbClr val="000000"/>
              </a:solidFill>
            </a:endParaRPr>
          </a:p>
          <a:p>
            <a:pPr marL="457200" lvl="0" indent="-330200" algn="just" rtl="0">
              <a:spcBef>
                <a:spcPts val="0"/>
              </a:spcBef>
              <a:spcAft>
                <a:spcPts val="0"/>
              </a:spcAft>
              <a:buClr>
                <a:srgbClr val="000000"/>
              </a:buClr>
              <a:buSzPts val="1600"/>
              <a:buChar char="●"/>
            </a:pPr>
            <a:r>
              <a:rPr lang="en" sz="1600">
                <a:solidFill>
                  <a:srgbClr val="000000"/>
                </a:solidFill>
              </a:rPr>
              <a:t>From the detection result, only people class was used and then bounding box best fits for each detected pedestrian is drawn in the image, and these data of detected pedestrians will be used for the distance measurement between them.</a:t>
            </a:r>
            <a:endParaRPr sz="1600">
              <a:solidFill>
                <a:srgbClr val="000000"/>
              </a:solidFill>
            </a:endParaRPr>
          </a:p>
          <a:p>
            <a:pPr marL="457200" lvl="0" indent="-330200" algn="just" rtl="0">
              <a:spcBef>
                <a:spcPts val="0"/>
              </a:spcBef>
              <a:spcAft>
                <a:spcPts val="0"/>
              </a:spcAft>
              <a:buClr>
                <a:srgbClr val="000000"/>
              </a:buClr>
              <a:buSzPts val="1600"/>
              <a:buFont typeface="Arial"/>
              <a:buChar char="●"/>
            </a:pPr>
            <a:r>
              <a:rPr lang="en" sz="1600">
                <a:solidFill>
                  <a:srgbClr val="000000"/>
                </a:solidFill>
              </a:rPr>
              <a:t>The</a:t>
            </a:r>
            <a:r>
              <a:rPr lang="en" sz="1600" b="1" i="1">
                <a:solidFill>
                  <a:srgbClr val="000000"/>
                </a:solidFill>
              </a:rPr>
              <a:t> red bounding box</a:t>
            </a:r>
            <a:r>
              <a:rPr lang="en" sz="1600">
                <a:solidFill>
                  <a:srgbClr val="000000"/>
                </a:solidFill>
              </a:rPr>
              <a:t> represent the pedestrians whose distance with another pedestrian is below the acceptable threshold and the </a:t>
            </a:r>
            <a:r>
              <a:rPr lang="en" sz="1600" b="1" i="1">
                <a:solidFill>
                  <a:srgbClr val="000000"/>
                </a:solidFill>
              </a:rPr>
              <a:t>green bounding box</a:t>
            </a:r>
            <a:r>
              <a:rPr lang="en" sz="1600">
                <a:solidFill>
                  <a:srgbClr val="000000"/>
                </a:solidFill>
              </a:rPr>
              <a:t> represent the pedestrians who keep a safe distance from other pedestrians. </a:t>
            </a:r>
            <a:endParaRPr sz="1600">
              <a:solidFill>
                <a:srgbClr val="000000"/>
              </a:solidFill>
            </a:endParaRPr>
          </a:p>
          <a:p>
            <a:pPr marL="457200" lvl="0" indent="-330200" algn="just" rtl="0">
              <a:spcBef>
                <a:spcPts val="0"/>
              </a:spcBef>
              <a:spcAft>
                <a:spcPts val="0"/>
              </a:spcAft>
              <a:buClr>
                <a:srgbClr val="000000"/>
              </a:buClr>
              <a:buSzPts val="1600"/>
              <a:buChar char="●"/>
            </a:pPr>
            <a:r>
              <a:rPr lang="en" sz="1600">
                <a:solidFill>
                  <a:srgbClr val="000000"/>
                </a:solidFill>
              </a:rPr>
              <a:t>Consequently, we proposed an </a:t>
            </a:r>
            <a:r>
              <a:rPr lang="en" sz="1600" b="1" i="1">
                <a:solidFill>
                  <a:srgbClr val="000000"/>
                </a:solidFill>
              </a:rPr>
              <a:t>alert email mechanism</a:t>
            </a:r>
            <a:r>
              <a:rPr lang="en" sz="1600">
                <a:solidFill>
                  <a:srgbClr val="000000"/>
                </a:solidFill>
              </a:rPr>
              <a:t> sends alert message when distance between is below preset minimum acceptable distance.</a:t>
            </a:r>
            <a:endParaRPr sz="16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20"/>
          <p:cNvPicPr preferRelativeResize="0"/>
          <p:nvPr/>
        </p:nvPicPr>
        <p:blipFill>
          <a:blip r:embed="rId3">
            <a:alphaModFix/>
          </a:blip>
          <a:stretch>
            <a:fillRect/>
          </a:stretch>
        </p:blipFill>
        <p:spPr>
          <a:xfrm>
            <a:off x="528300" y="542400"/>
            <a:ext cx="8263500" cy="4381800"/>
          </a:xfrm>
          <a:prstGeom prst="rect">
            <a:avLst/>
          </a:prstGeom>
          <a:noFill/>
          <a:ln w="19050" cap="flat" cmpd="sng">
            <a:solidFill>
              <a:srgbClr val="000000"/>
            </a:solidFill>
            <a:prstDash val="solid"/>
            <a:round/>
            <a:headEnd type="none" w="sm" len="sm"/>
            <a:tailEnd type="none" w="sm" len="sm"/>
          </a:ln>
        </p:spPr>
      </p:pic>
      <p:sp>
        <p:nvSpPr>
          <p:cNvPr id="149" name="Google Shape;149;p20"/>
          <p:cNvSpPr txBox="1">
            <a:spLocks noGrp="1"/>
          </p:cNvSpPr>
          <p:nvPr>
            <p:ph type="title"/>
          </p:nvPr>
        </p:nvSpPr>
        <p:spPr>
          <a:xfrm>
            <a:off x="328950" y="0"/>
            <a:ext cx="8578200" cy="54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240">
                <a:latin typeface="Arial"/>
                <a:ea typeface="Arial"/>
                <a:cs typeface="Arial"/>
                <a:sym typeface="Arial"/>
              </a:rPr>
              <a:t>Proposed Workflow Architecture</a:t>
            </a:r>
            <a:endParaRPr sz="224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3"/>
        <p:cNvGrpSpPr/>
        <p:nvPr/>
      </p:nvGrpSpPr>
      <p:grpSpPr>
        <a:xfrm>
          <a:off x="0" y="0"/>
          <a:ext cx="0" cy="0"/>
          <a:chOff x="0" y="0"/>
          <a:chExt cx="0" cy="0"/>
        </a:xfrm>
      </p:grpSpPr>
      <p:sp>
        <p:nvSpPr>
          <p:cNvPr id="154" name="Google Shape;154;p21"/>
          <p:cNvSpPr txBox="1">
            <a:spLocks noGrp="1"/>
          </p:cNvSpPr>
          <p:nvPr>
            <p:ph type="title"/>
          </p:nvPr>
        </p:nvSpPr>
        <p:spPr>
          <a:xfrm>
            <a:off x="807400" y="492250"/>
            <a:ext cx="7997100" cy="54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540">
                <a:latin typeface="Lato"/>
                <a:ea typeface="Lato"/>
                <a:cs typeface="Lato"/>
                <a:sym typeface="Lato"/>
              </a:rPr>
              <a:t>YOLO Object Detection Model</a:t>
            </a:r>
            <a:endParaRPr sz="2540">
              <a:latin typeface="Lato"/>
              <a:ea typeface="Lato"/>
              <a:cs typeface="Lato"/>
              <a:sym typeface="Lato"/>
            </a:endParaRPr>
          </a:p>
        </p:txBody>
      </p:sp>
      <p:sp>
        <p:nvSpPr>
          <p:cNvPr id="155" name="Google Shape;155;p21"/>
          <p:cNvSpPr txBox="1">
            <a:spLocks noGrp="1"/>
          </p:cNvSpPr>
          <p:nvPr>
            <p:ph type="body" idx="1"/>
          </p:nvPr>
        </p:nvSpPr>
        <p:spPr>
          <a:xfrm>
            <a:off x="807450" y="1393550"/>
            <a:ext cx="3877500" cy="3214800"/>
          </a:xfrm>
          <a:prstGeom prst="rect">
            <a:avLst/>
          </a:prstGeom>
        </p:spPr>
        <p:txBody>
          <a:bodyPr spcFirstLastPara="1" wrap="square" lIns="91425" tIns="91425" rIns="91425" bIns="91425" anchor="t" anchorCtr="0">
            <a:normAutofit/>
          </a:bodyPr>
          <a:lstStyle/>
          <a:p>
            <a:pPr marL="457200" lvl="0" indent="-323850" algn="just" rtl="0">
              <a:spcBef>
                <a:spcPts val="0"/>
              </a:spcBef>
              <a:spcAft>
                <a:spcPts val="0"/>
              </a:spcAft>
              <a:buClr>
                <a:schemeClr val="dk2"/>
              </a:buClr>
              <a:buSzPts val="1500"/>
              <a:buChar char="●"/>
            </a:pPr>
            <a:r>
              <a:rPr lang="en" sz="1500">
                <a:solidFill>
                  <a:schemeClr val="dk2"/>
                </a:solidFill>
                <a:highlight>
                  <a:srgbClr val="FFFFFF"/>
                </a:highlight>
              </a:rPr>
              <a:t>YOLO is short for </a:t>
            </a:r>
            <a:r>
              <a:rPr lang="en" sz="1500" b="1" i="1">
                <a:solidFill>
                  <a:schemeClr val="dk2"/>
                </a:solidFill>
                <a:highlight>
                  <a:srgbClr val="FFFFFF"/>
                </a:highlight>
              </a:rPr>
              <a:t>You Only Look Once</a:t>
            </a:r>
            <a:r>
              <a:rPr lang="en" sz="1500">
                <a:solidFill>
                  <a:schemeClr val="dk2"/>
                </a:solidFill>
                <a:highlight>
                  <a:srgbClr val="FFFFFF"/>
                </a:highlight>
              </a:rPr>
              <a:t>.</a:t>
            </a:r>
            <a:endParaRPr sz="1500" b="1">
              <a:solidFill>
                <a:schemeClr val="dk2"/>
              </a:solidFill>
            </a:endParaRPr>
          </a:p>
          <a:p>
            <a:pPr marL="457200" lvl="0" indent="-323850" algn="just" rtl="0">
              <a:spcBef>
                <a:spcPts val="0"/>
              </a:spcBef>
              <a:spcAft>
                <a:spcPts val="0"/>
              </a:spcAft>
              <a:buClr>
                <a:schemeClr val="dk2"/>
              </a:buClr>
              <a:buSzPts val="1500"/>
              <a:buChar char="●"/>
            </a:pPr>
            <a:r>
              <a:rPr lang="en" sz="1500">
                <a:solidFill>
                  <a:schemeClr val="dk2"/>
                </a:solidFill>
                <a:highlight>
                  <a:srgbClr val="FFFFFF"/>
                </a:highlight>
              </a:rPr>
              <a:t>It is a real-time object recognition system that can recognize multiple objects in a single frame.</a:t>
            </a:r>
            <a:endParaRPr sz="1500" b="1">
              <a:solidFill>
                <a:schemeClr val="dk2"/>
              </a:solidFill>
            </a:endParaRPr>
          </a:p>
          <a:p>
            <a:pPr marL="457200" lvl="0" indent="-323850" algn="just" rtl="0">
              <a:spcBef>
                <a:spcPts val="0"/>
              </a:spcBef>
              <a:spcAft>
                <a:spcPts val="0"/>
              </a:spcAft>
              <a:buClr>
                <a:schemeClr val="dk2"/>
              </a:buClr>
              <a:buSzPts val="1500"/>
              <a:buChar char="●"/>
            </a:pPr>
            <a:r>
              <a:rPr lang="en" sz="1500">
                <a:solidFill>
                  <a:schemeClr val="dk2"/>
                </a:solidFill>
                <a:highlight>
                  <a:srgbClr val="FFFFFF"/>
                </a:highlight>
              </a:rPr>
              <a:t>YOLO recognizes objects more precisely and faster than other recognition systems.</a:t>
            </a:r>
            <a:endParaRPr sz="1500" b="1">
              <a:solidFill>
                <a:schemeClr val="dk2"/>
              </a:solidFill>
            </a:endParaRPr>
          </a:p>
          <a:p>
            <a:pPr marL="457200" lvl="0" indent="-323850" algn="just" rtl="0">
              <a:spcBef>
                <a:spcPts val="0"/>
              </a:spcBef>
              <a:spcAft>
                <a:spcPts val="0"/>
              </a:spcAft>
              <a:buClr>
                <a:schemeClr val="dk2"/>
              </a:buClr>
              <a:buSzPts val="1500"/>
              <a:buChar char="●"/>
            </a:pPr>
            <a:r>
              <a:rPr lang="en" sz="1500">
                <a:solidFill>
                  <a:schemeClr val="dk2"/>
                </a:solidFill>
                <a:highlight>
                  <a:srgbClr val="FFFFFF"/>
                </a:highlight>
              </a:rPr>
              <a:t>The real-time recognition system will recognize multiple objects from an image and also make a boundary box around the object.</a:t>
            </a:r>
            <a:endParaRPr sz="1500">
              <a:solidFill>
                <a:schemeClr val="dk2"/>
              </a:solidFill>
            </a:endParaRPr>
          </a:p>
        </p:txBody>
      </p:sp>
      <p:pic>
        <p:nvPicPr>
          <p:cNvPr id="156" name="Google Shape;156;p21"/>
          <p:cNvPicPr preferRelativeResize="0"/>
          <p:nvPr/>
        </p:nvPicPr>
        <p:blipFill>
          <a:blip r:embed="rId3">
            <a:alphaModFix/>
          </a:blip>
          <a:stretch>
            <a:fillRect/>
          </a:stretch>
        </p:blipFill>
        <p:spPr>
          <a:xfrm>
            <a:off x="4927000" y="1214125"/>
            <a:ext cx="3877499" cy="3331301"/>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0"/>
        <p:cNvGrpSpPr/>
        <p:nvPr/>
      </p:nvGrpSpPr>
      <p:grpSpPr>
        <a:xfrm>
          <a:off x="0" y="0"/>
          <a:ext cx="0" cy="0"/>
          <a:chOff x="0" y="0"/>
          <a:chExt cx="0" cy="0"/>
        </a:xfrm>
      </p:grpSpPr>
      <p:sp>
        <p:nvSpPr>
          <p:cNvPr id="161" name="Google Shape;161;p22"/>
          <p:cNvSpPr txBox="1">
            <a:spLocks noGrp="1"/>
          </p:cNvSpPr>
          <p:nvPr>
            <p:ph type="title"/>
          </p:nvPr>
        </p:nvSpPr>
        <p:spPr>
          <a:xfrm>
            <a:off x="807400" y="492250"/>
            <a:ext cx="7997100" cy="54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540">
                <a:latin typeface="Lato"/>
                <a:ea typeface="Lato"/>
                <a:cs typeface="Lato"/>
                <a:sym typeface="Lato"/>
              </a:rPr>
              <a:t>YOLO Object Detection Model</a:t>
            </a:r>
            <a:endParaRPr sz="2540">
              <a:latin typeface="Lato"/>
              <a:ea typeface="Lato"/>
              <a:cs typeface="Lato"/>
              <a:sym typeface="Lato"/>
            </a:endParaRPr>
          </a:p>
          <a:p>
            <a:pPr marL="0" lvl="0" indent="0" algn="l" rtl="0">
              <a:spcBef>
                <a:spcPts val="0"/>
              </a:spcBef>
              <a:spcAft>
                <a:spcPts val="0"/>
              </a:spcAft>
              <a:buSzPts val="990"/>
              <a:buNone/>
            </a:pPr>
            <a:endParaRPr sz="2540">
              <a:latin typeface="Lato"/>
              <a:ea typeface="Lato"/>
              <a:cs typeface="Lato"/>
              <a:sym typeface="Lato"/>
            </a:endParaRPr>
          </a:p>
        </p:txBody>
      </p:sp>
      <p:sp>
        <p:nvSpPr>
          <p:cNvPr id="162" name="Google Shape;162;p22"/>
          <p:cNvSpPr txBox="1">
            <a:spLocks noGrp="1"/>
          </p:cNvSpPr>
          <p:nvPr>
            <p:ph type="body" idx="1"/>
          </p:nvPr>
        </p:nvSpPr>
        <p:spPr>
          <a:xfrm>
            <a:off x="807400" y="1433425"/>
            <a:ext cx="7997100" cy="3214800"/>
          </a:xfrm>
          <a:prstGeom prst="rect">
            <a:avLst/>
          </a:prstGeom>
        </p:spPr>
        <p:txBody>
          <a:bodyPr spcFirstLastPara="1" wrap="square" lIns="91425" tIns="91425" rIns="91425" bIns="91425" anchor="t" anchorCtr="0">
            <a:normAutofit/>
          </a:bodyPr>
          <a:lstStyle/>
          <a:p>
            <a:pPr marL="457200" lvl="0" indent="-323850" algn="just" rtl="0">
              <a:spcBef>
                <a:spcPts val="0"/>
              </a:spcBef>
              <a:spcAft>
                <a:spcPts val="0"/>
              </a:spcAft>
              <a:buClr>
                <a:schemeClr val="dk2"/>
              </a:buClr>
              <a:buSzPts val="1500"/>
              <a:buChar char="●"/>
            </a:pPr>
            <a:r>
              <a:rPr lang="en" sz="1500">
                <a:solidFill>
                  <a:schemeClr val="dk2"/>
                </a:solidFill>
              </a:rPr>
              <a:t>We have used YOLOv3 and YOLOv4 pretrained models for social distancing detection between pedestrians. </a:t>
            </a:r>
            <a:endParaRPr sz="1500">
              <a:solidFill>
                <a:schemeClr val="dk2"/>
              </a:solidFill>
            </a:endParaRPr>
          </a:p>
          <a:p>
            <a:pPr marL="457200" lvl="0" indent="-323850" algn="just" rtl="0">
              <a:spcBef>
                <a:spcPts val="1000"/>
              </a:spcBef>
              <a:spcAft>
                <a:spcPts val="0"/>
              </a:spcAft>
              <a:buClr>
                <a:schemeClr val="dk2"/>
              </a:buClr>
              <a:buSzPts val="1500"/>
              <a:buChar char="●"/>
            </a:pPr>
            <a:r>
              <a:rPr lang="en" sz="1500">
                <a:solidFill>
                  <a:schemeClr val="dk2"/>
                </a:solidFill>
              </a:rPr>
              <a:t>Yolo version 3 has Darknet 53 as a backbone, on the other hand, yolo version 4 has CSPDarknet 53.</a:t>
            </a:r>
            <a:endParaRPr sz="1500">
              <a:solidFill>
                <a:schemeClr val="dk2"/>
              </a:solidFill>
            </a:endParaRPr>
          </a:p>
          <a:p>
            <a:pPr marL="457200" lvl="0" indent="-323850" algn="just" rtl="0">
              <a:spcBef>
                <a:spcPts val="1000"/>
              </a:spcBef>
              <a:spcAft>
                <a:spcPts val="0"/>
              </a:spcAft>
              <a:buClr>
                <a:schemeClr val="dk2"/>
              </a:buClr>
              <a:buSzPts val="1500"/>
              <a:buChar char="●"/>
            </a:pPr>
            <a:r>
              <a:rPr lang="en" sz="1500">
                <a:solidFill>
                  <a:schemeClr val="dk2"/>
                </a:solidFill>
              </a:rPr>
              <a:t>We adopted these YOLO models which are pre-trained  on </a:t>
            </a:r>
            <a:r>
              <a:rPr lang="en" sz="1500" b="1">
                <a:solidFill>
                  <a:schemeClr val="dk2"/>
                </a:solidFill>
              </a:rPr>
              <a:t>117000</a:t>
            </a:r>
            <a:r>
              <a:rPr lang="en" sz="1500">
                <a:solidFill>
                  <a:schemeClr val="dk2"/>
                </a:solidFill>
              </a:rPr>
              <a:t> images containing objects belonging to 80 classes, including </a:t>
            </a:r>
            <a:r>
              <a:rPr lang="en" sz="1500" b="1">
                <a:solidFill>
                  <a:schemeClr val="dk2"/>
                </a:solidFill>
              </a:rPr>
              <a:t>‘human’</a:t>
            </a:r>
            <a:r>
              <a:rPr lang="en" sz="1500">
                <a:solidFill>
                  <a:schemeClr val="dk2"/>
                </a:solidFill>
              </a:rPr>
              <a:t>. </a:t>
            </a:r>
            <a:endParaRPr sz="1500">
              <a:solidFill>
                <a:schemeClr val="dk2"/>
              </a:solidFill>
            </a:endParaRPr>
          </a:p>
          <a:p>
            <a:pPr marL="457200" lvl="0" indent="-323850" algn="just" rtl="0">
              <a:spcBef>
                <a:spcPts val="1000"/>
              </a:spcBef>
              <a:spcAft>
                <a:spcPts val="0"/>
              </a:spcAft>
              <a:buClr>
                <a:schemeClr val="dk2"/>
              </a:buClr>
              <a:buSzPts val="1500"/>
              <a:buChar char="●"/>
            </a:pPr>
            <a:r>
              <a:rPr lang="en" sz="1500">
                <a:solidFill>
                  <a:schemeClr val="dk2"/>
                </a:solidFill>
                <a:highlight>
                  <a:srgbClr val="FFFFFF"/>
                </a:highlight>
              </a:rPr>
              <a:t>Compared with YOLOv3, in the YOLO version 4, AP (accuracy) and FPS (frame rate per second) are improved by 10% and 12%, </a:t>
            </a:r>
            <a:endParaRPr sz="1500">
              <a:solidFill>
                <a:schemeClr val="dk2"/>
              </a:solidFill>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TotalTime>
  <Words>1676</Words>
  <Application>Microsoft Office PowerPoint</Application>
  <PresentationFormat>On-screen Show (16:9)</PresentationFormat>
  <Paragraphs>157</Paragraphs>
  <Slides>30</Slides>
  <Notes>30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Lato</vt:lpstr>
      <vt:lpstr>Raleway</vt:lpstr>
      <vt:lpstr>Lato Black</vt:lpstr>
      <vt:lpstr>Open Sans</vt:lpstr>
      <vt:lpstr>Arial</vt:lpstr>
      <vt:lpstr>Calibri</vt:lpstr>
      <vt:lpstr>Times New Roman</vt:lpstr>
      <vt:lpstr>Streamline</vt:lpstr>
      <vt:lpstr>Social Distancing Detection for Covid-19 using Deep Learning</vt:lpstr>
      <vt:lpstr>Introduction</vt:lpstr>
      <vt:lpstr>Our Project Goals</vt:lpstr>
      <vt:lpstr>Dataset Used for the Task</vt:lpstr>
      <vt:lpstr>   Input Videos Samples (Snapshots)</vt:lpstr>
      <vt:lpstr>Methodology </vt:lpstr>
      <vt:lpstr>Proposed Workflow Architecture</vt:lpstr>
      <vt:lpstr>YOLO Object Detection Model</vt:lpstr>
      <vt:lpstr>YOLO Object Detection Model </vt:lpstr>
      <vt:lpstr>Detailed Insight of our Project Work</vt:lpstr>
      <vt:lpstr>People Class Detection</vt:lpstr>
      <vt:lpstr>People Class Detection</vt:lpstr>
      <vt:lpstr>Camera Perspective Transformation - Top View</vt:lpstr>
      <vt:lpstr>Camera Perspective Transformation - Top View</vt:lpstr>
      <vt:lpstr>Bird’s Eye View</vt:lpstr>
      <vt:lpstr>Bird’s Eye View of videos</vt:lpstr>
      <vt:lpstr>Bounding Box generation </vt:lpstr>
      <vt:lpstr>PowerPoint Presentation</vt:lpstr>
      <vt:lpstr>Distance Estimation between Pedestrians</vt:lpstr>
      <vt:lpstr>Email Alert Mechanism</vt:lpstr>
      <vt:lpstr>Experimental Results Analysis </vt:lpstr>
      <vt:lpstr>Experimental Results Analysis </vt:lpstr>
      <vt:lpstr>Experimental Results Analysis - Confidence Score</vt:lpstr>
      <vt:lpstr>Experimental Results Analysis - Video Snapshots (MOT20) </vt:lpstr>
      <vt:lpstr>Experimental Results Analysis - Video Snapshots (Town Centre) </vt:lpstr>
      <vt:lpstr>Experimental Results Analysis - Video Snapshots (Student Video) </vt:lpstr>
      <vt:lpstr>Experimental Results Analysis - Video Snapshots (Pedestrian Walking) </vt:lpstr>
      <vt:lpstr>Conclusion &amp; Future Work</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Distancing Detection for Covid-19 using Deep Learning</dc:title>
  <cp:lastModifiedBy>Tarushi Jat</cp:lastModifiedBy>
  <cp:revision>4</cp:revision>
  <dcterms:modified xsi:type="dcterms:W3CDTF">2021-06-05T10:02:06Z</dcterms:modified>
</cp:coreProperties>
</file>